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5"/>
  </p:notesMasterIdLst>
  <p:sldIdLst>
    <p:sldId id="274" r:id="rId2"/>
    <p:sldId id="268" r:id="rId3"/>
    <p:sldId id="258" r:id="rId4"/>
    <p:sldId id="259" r:id="rId5"/>
    <p:sldId id="278" r:id="rId6"/>
    <p:sldId id="279" r:id="rId7"/>
    <p:sldId id="280" r:id="rId8"/>
    <p:sldId id="281" r:id="rId9"/>
    <p:sldId id="283" r:id="rId10"/>
    <p:sldId id="284" r:id="rId11"/>
    <p:sldId id="285" r:id="rId12"/>
    <p:sldId id="287" r:id="rId13"/>
    <p:sldId id="286" r:id="rId14"/>
  </p:sldIdLst>
  <p:sldSz cx="9144000" cy="6858000" type="screen4x3"/>
  <p:notesSz cx="6858000" cy="9144000"/>
  <p:defaultTextStyle>
    <a:defPPr>
      <a:defRPr lang="es-E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D615F083-C8BD-4DA1-B57A-40862F19213B}" type="datetimeFigureOut">
              <a:rPr lang="es-ES"/>
              <a:pPr>
                <a:defRPr/>
              </a:pPr>
              <a:t>23/10/2018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ES" noProof="0" smtClean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B643C2C7-6B24-460E-AB55-BBB5A6F4278C}" type="slidenum">
              <a:rPr lang="es-ES" altLang="es-ES"/>
              <a:pPr/>
              <a:t>‹Nº›</a:t>
            </a:fld>
            <a:endParaRPr lang="es-ES" alt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ES" altLang="es-ES" smtClean="0"/>
          </a:p>
        </p:txBody>
      </p:sp>
      <p:sp>
        <p:nvSpPr>
          <p:cNvPr id="512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5D5F531-B1C9-4E12-8C1F-1774BE7A1676}" type="slidenum">
              <a:rPr lang="es-ES" altLang="es-ES"/>
              <a:pPr/>
              <a:t>1</a:t>
            </a:fld>
            <a:endParaRPr lang="es-ES" alt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ES" altLang="es-ES" smtClean="0"/>
          </a:p>
        </p:txBody>
      </p:sp>
      <p:sp>
        <p:nvSpPr>
          <p:cNvPr id="1843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D0672CF-F703-4447-AB7A-70BDFE814E2E}" type="slidenum">
              <a:rPr lang="es-ES" altLang="es-ES"/>
              <a:pPr/>
              <a:t>13</a:t>
            </a:fld>
            <a:endParaRPr lang="es-ES" alt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250825" y="1557338"/>
            <a:ext cx="8642350" cy="0"/>
          </a:xfrm>
          <a:prstGeom prst="line">
            <a:avLst/>
          </a:prstGeom>
          <a:noFill/>
          <a:ln w="57150">
            <a:solidFill>
              <a:srgbClr val="339966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692275" y="2133600"/>
            <a:ext cx="6994525" cy="3313113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9222" name="AutoShape 6"/>
          <p:cNvSpPr>
            <a:spLocks noGrp="1" noChangeArrowheads="1"/>
          </p:cNvSpPr>
          <p:nvPr>
            <p:ph type="ctrTitle" sz="quarter"/>
          </p:nvPr>
        </p:nvSpPr>
        <p:spPr>
          <a:xfrm>
            <a:off x="323850" y="260350"/>
            <a:ext cx="8496300" cy="1223963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>
              <a:defRPr sz="3200"/>
            </a:lvl1pPr>
          </a:lstStyle>
          <a:p>
            <a:r>
              <a:rPr lang="es-ES"/>
              <a:t>Haga clic para cambiar el estilo de título	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fld id="{DFC07DF4-D860-4268-BAC4-AC65B806631C}" type="slidenum">
              <a:rPr lang="es-ES" altLang="es-ES"/>
              <a:pPr/>
              <a:t>‹Nº›</a:t>
            </a:fld>
            <a:endParaRPr lang="es-ES" alt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109E83-C784-446D-8CFC-357A5C7EB635}" type="slidenum">
              <a:rPr lang="es-ES" altLang="es-ES"/>
              <a:pPr/>
              <a:t>‹Nº›</a:t>
            </a:fld>
            <a:endParaRPr lang="es-ES" alt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05600" y="115888"/>
            <a:ext cx="1981200" cy="597058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762000" y="115888"/>
            <a:ext cx="5791200" cy="597058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50FD61-F03D-4FDF-AC3C-472A99B4D99C}" type="slidenum">
              <a:rPr lang="es-ES" altLang="es-ES"/>
              <a:pPr/>
              <a:t>‹Nº›</a:t>
            </a:fld>
            <a:endParaRPr lang="es-ES" alt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C946B0-AB14-4DF0-B240-6744A1386664}" type="slidenum">
              <a:rPr lang="es-ES" altLang="es-ES"/>
              <a:pPr/>
              <a:t>‹Nº›</a:t>
            </a:fld>
            <a:endParaRPr lang="es-ES" alt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F855EB-E5A6-4780-B8BE-3D2086638AFB}" type="slidenum">
              <a:rPr lang="es-ES" altLang="es-ES"/>
              <a:pPr/>
              <a:t>‹Nº›</a:t>
            </a:fld>
            <a:endParaRPr lang="es-ES" alt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838200" y="1125538"/>
            <a:ext cx="3770313" cy="49609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760913" y="1125538"/>
            <a:ext cx="3770312" cy="49609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46163B-5903-457F-9719-154F5833A425}" type="slidenum">
              <a:rPr lang="es-ES" altLang="es-ES"/>
              <a:pPr/>
              <a:t>‹Nº›</a:t>
            </a:fld>
            <a:endParaRPr lang="es-ES" alt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8F4D70-2F26-4F23-B1AF-42039E7CEBCB}" type="slidenum">
              <a:rPr lang="es-ES" altLang="es-ES"/>
              <a:pPr/>
              <a:t>‹Nº›</a:t>
            </a:fld>
            <a:endParaRPr lang="es-ES" alt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8F7141-75A8-4929-A479-3F671168E7F6}" type="slidenum">
              <a:rPr lang="es-ES" altLang="es-ES"/>
              <a:pPr/>
              <a:t>‹Nº›</a:t>
            </a:fld>
            <a:endParaRPr lang="es-ES" alt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AE884A-B157-462C-9187-86B0EF127BDD}" type="slidenum">
              <a:rPr lang="es-ES" altLang="es-ES"/>
              <a:pPr/>
              <a:t>‹Nº›</a:t>
            </a:fld>
            <a:endParaRPr lang="es-ES" alt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86E08E-EC95-4A76-9889-C753F530FF04}" type="slidenum">
              <a:rPr lang="es-ES" altLang="es-ES"/>
              <a:pPr/>
              <a:t>‹Nº›</a:t>
            </a:fld>
            <a:endParaRPr lang="es-ES" alt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B2B3DD-C86B-4D9C-B69F-5845F495E6B9}" type="slidenum">
              <a:rPr lang="es-ES" altLang="es-ES"/>
              <a:pPr/>
              <a:t>‹Nº›</a:t>
            </a:fld>
            <a:endParaRPr lang="es-ES" alt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115888"/>
            <a:ext cx="7924800" cy="720725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125538"/>
            <a:ext cx="7693025" cy="4960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 smtClean="0"/>
              <a:t>Haga clic para modificar el estilo de texto del patrón</a:t>
            </a:r>
          </a:p>
          <a:p>
            <a:pPr lvl="1"/>
            <a:r>
              <a:rPr lang="es-ES" altLang="es-ES" smtClean="0"/>
              <a:t>Segundo nivel</a:t>
            </a:r>
          </a:p>
          <a:p>
            <a:pPr lvl="2"/>
            <a:r>
              <a:rPr lang="es-ES" altLang="es-ES" smtClean="0"/>
              <a:t>Tercer nivel</a:t>
            </a:r>
          </a:p>
          <a:p>
            <a:pPr lvl="3"/>
            <a:r>
              <a:rPr lang="es-ES" altLang="es-ES" smtClean="0"/>
              <a:t>Cuarto nivel</a:t>
            </a:r>
          </a:p>
          <a:p>
            <a:pPr lvl="4"/>
            <a:r>
              <a:rPr lang="es-ES" altLang="es-ES" smtClean="0"/>
              <a:t>Quinto nivel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eaLnBrk="1" hangingPunct="1">
              <a:defRPr sz="2600" b="1">
                <a:solidFill>
                  <a:schemeClr val="bg1"/>
                </a:solidFill>
              </a:defRPr>
            </a:lvl1pPr>
          </a:lstStyle>
          <a:p>
            <a:fld id="{27F61822-7FD7-4D5B-8D98-88EDDAB3B4F2}" type="slidenum">
              <a:rPr lang="es-ES" altLang="es-ES"/>
              <a:pPr/>
              <a:t>‹Nº›</a:t>
            </a:fld>
            <a:endParaRPr lang="es-ES" altLang="es-E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250825" y="836613"/>
            <a:ext cx="8569325" cy="0"/>
          </a:xfrm>
          <a:prstGeom prst="line">
            <a:avLst/>
          </a:prstGeom>
          <a:noFill/>
          <a:ln w="38100">
            <a:solidFill>
              <a:srgbClr val="339966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2" r:id="rId1"/>
    <p:sldLayoutId id="2147483892" r:id="rId2"/>
    <p:sldLayoutId id="2147483893" r:id="rId3"/>
    <p:sldLayoutId id="2147483894" r:id="rId4"/>
    <p:sldLayoutId id="2147483895" r:id="rId5"/>
    <p:sldLayoutId id="2147483896" r:id="rId6"/>
    <p:sldLayoutId id="2147483897" r:id="rId7"/>
    <p:sldLayoutId id="2147483898" r:id="rId8"/>
    <p:sldLayoutId id="2147483899" r:id="rId9"/>
    <p:sldLayoutId id="2147483900" r:id="rId10"/>
    <p:sldLayoutId id="2147483901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CC3300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CC3300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CC3300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CC3300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CC3300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CC3300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CC3300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CC3300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CC33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 sz="16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uadroTexto"/>
          <p:cNvSpPr txBox="1"/>
          <p:nvPr/>
        </p:nvSpPr>
        <p:spPr>
          <a:xfrm>
            <a:off x="1852613" y="5445125"/>
            <a:ext cx="6840537" cy="8318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s-ES" sz="2400" dirty="0">
                <a:solidFill>
                  <a:schemeClr val="tx1">
                    <a:lumMod val="50000"/>
                  </a:schemeClr>
                </a:solidFill>
                <a:cs typeface="Times New Roman" pitchFamily="18" charset="0"/>
              </a:rPr>
              <a:t>Francisco </a:t>
            </a:r>
            <a:r>
              <a:rPr lang="es-ES" sz="2400" dirty="0" err="1">
                <a:solidFill>
                  <a:schemeClr val="tx1">
                    <a:lumMod val="50000"/>
                  </a:schemeClr>
                </a:solidFill>
                <a:cs typeface="Times New Roman" pitchFamily="18" charset="0"/>
              </a:rPr>
              <a:t>Pedraja</a:t>
            </a:r>
            <a:r>
              <a:rPr lang="es-ES" sz="2400" dirty="0">
                <a:solidFill>
                  <a:schemeClr val="tx1">
                    <a:lumMod val="50000"/>
                  </a:schemeClr>
                </a:solidFill>
                <a:cs typeface="Times New Roman" pitchFamily="18" charset="0"/>
              </a:rPr>
              <a:t> Chaparro</a:t>
            </a:r>
          </a:p>
          <a:p>
            <a:pPr algn="ctr" eaLnBrk="1" hangingPunct="1">
              <a:defRPr/>
            </a:pPr>
            <a:r>
              <a:rPr lang="es-ES" sz="2400" i="1" dirty="0">
                <a:solidFill>
                  <a:schemeClr val="tx1">
                    <a:lumMod val="50000"/>
                  </a:schemeClr>
                </a:solidFill>
                <a:cs typeface="Times New Roman" pitchFamily="18" charset="0"/>
              </a:rPr>
              <a:t>Universidad de Extremadura</a:t>
            </a:r>
          </a:p>
        </p:txBody>
      </p:sp>
      <p:sp>
        <p:nvSpPr>
          <p:cNvPr id="3076" name="5 CuadroTexto"/>
          <p:cNvSpPr txBox="1">
            <a:spLocks noChangeArrowheads="1"/>
          </p:cNvSpPr>
          <p:nvPr/>
        </p:nvSpPr>
        <p:spPr bwMode="auto">
          <a:xfrm>
            <a:off x="468313" y="822325"/>
            <a:ext cx="8207375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695575" indent="-2695575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tabLst>
                <a:tab pos="630238" algn="l"/>
              </a:tabLst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75000"/>
              <a:buChar char="–"/>
              <a:tabLst>
                <a:tab pos="630238" algn="l"/>
              </a:tabLst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tabLst>
                <a:tab pos="630238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tabLst>
                <a:tab pos="630238" algn="l"/>
              </a:tabLst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l"/>
              <a:tabLst>
                <a:tab pos="630238" algn="l"/>
              </a:tabLst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tabLst>
                <a:tab pos="630238" algn="l"/>
              </a:tabLs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tabLst>
                <a:tab pos="630238" algn="l"/>
              </a:tabLs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tabLst>
                <a:tab pos="630238" algn="l"/>
              </a:tabLs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tabLst>
                <a:tab pos="630238" algn="l"/>
              </a:tabLs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s-ES" altLang="es-ES" sz="3200" dirty="0" smtClean="0">
                <a:solidFill>
                  <a:srgbClr val="0070C0"/>
                </a:solidFill>
                <a:cs typeface="Times New Roman" pitchFamily="18" charset="0"/>
              </a:rPr>
              <a:t>Gasto </a:t>
            </a:r>
            <a:r>
              <a:rPr lang="es-ES" altLang="es-ES" sz="3200" dirty="0" err="1">
                <a:solidFill>
                  <a:srgbClr val="0070C0"/>
                </a:solidFill>
                <a:cs typeface="Times New Roman" pitchFamily="18" charset="0"/>
              </a:rPr>
              <a:t>f</a:t>
            </a:r>
            <a:r>
              <a:rPr lang="es-ES" altLang="es-ES" sz="3200" dirty="0" err="1" smtClean="0">
                <a:solidFill>
                  <a:srgbClr val="0070C0"/>
                </a:solidFill>
                <a:cs typeface="Times New Roman" pitchFamily="18" charset="0"/>
              </a:rPr>
              <a:t>armaceútico</a:t>
            </a:r>
            <a:r>
              <a:rPr lang="es-ES" altLang="es-ES" sz="3200" dirty="0" smtClean="0">
                <a:solidFill>
                  <a:srgbClr val="0070C0"/>
                </a:solidFill>
                <a:cs typeface="Times New Roman" pitchFamily="18" charset="0"/>
              </a:rPr>
              <a:t> y calidad asistencial</a:t>
            </a:r>
            <a:endParaRPr lang="es-ES" altLang="es-ES" dirty="0" smtClean="0">
              <a:solidFill>
                <a:schemeClr val="tx1">
                  <a:lumMod val="50000"/>
                </a:schemeClr>
              </a:solidFill>
              <a:cs typeface="Times New Roman" pitchFamily="18" charset="0"/>
            </a:endParaRP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s-ES" altLang="es-ES" dirty="0" smtClean="0">
                <a:solidFill>
                  <a:srgbClr val="0070C0"/>
                </a:solidFill>
                <a:cs typeface="Times New Roman" pitchFamily="18" charset="0"/>
              </a:rPr>
              <a:t>Federación de Asociaciones para la Defensa de la Sanidad Pública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s-ES" altLang="es-ES" sz="2000" dirty="0" smtClean="0">
                <a:cs typeface="Times New Roman" pitchFamily="18" charset="0"/>
              </a:rPr>
              <a:t>Cáceres 24 de octubre 2018</a:t>
            </a:r>
          </a:p>
        </p:txBody>
      </p:sp>
      <p:sp>
        <p:nvSpPr>
          <p:cNvPr id="13" name="12 Rectángulo"/>
          <p:cNvSpPr/>
          <p:nvPr/>
        </p:nvSpPr>
        <p:spPr>
          <a:xfrm>
            <a:off x="395288" y="2805113"/>
            <a:ext cx="7632700" cy="206216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s-ES" sz="3200" b="1" dirty="0">
                <a:solidFill>
                  <a:srgbClr val="0070C0"/>
                </a:solidFill>
                <a:latin typeface="+mj-lt"/>
                <a:cs typeface="Times New Roman" pitchFamily="18" charset="0"/>
              </a:rPr>
              <a:t>Problemas de la financiación autonómica, propuestas de reforma y efectos para la Comunidad Autónoma de Extremadura</a:t>
            </a:r>
            <a:endParaRPr lang="es-ES" sz="3200" b="1" dirty="0">
              <a:solidFill>
                <a:srgbClr val="0070C0"/>
              </a:solidFill>
              <a:latin typeface="+mj-lt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altLang="es-ES" sz="2400" b="1" smtClean="0"/>
              <a:t>El futuro  ¿Hacia dónde deberíamos ir?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908050"/>
            <a:ext cx="8135937" cy="5761038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s-ES" altLang="es-ES" sz="2200" b="1" dirty="0" smtClean="0"/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s-ES" altLang="es-ES" sz="2200" b="1" dirty="0" smtClean="0"/>
              <a:t>Problemas y posibles avances</a:t>
            </a:r>
            <a:r>
              <a:rPr lang="es-ES" altLang="es-ES" sz="2200" dirty="0" smtClean="0"/>
              <a:t>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v"/>
              <a:defRPr/>
            </a:pPr>
            <a:endParaRPr lang="es-ES" altLang="es-ES" sz="22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Char char="v"/>
              <a:defRPr/>
            </a:pPr>
            <a:r>
              <a:rPr lang="es-ES" altLang="es-ES" sz="2200" dirty="0" smtClean="0"/>
              <a:t>Privilegio del régimen foral:</a:t>
            </a:r>
          </a:p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endParaRPr lang="es-ES" altLang="es-ES" dirty="0" smtClean="0"/>
          </a:p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s-ES" altLang="es-ES" dirty="0" smtClean="0"/>
              <a:t>Mayor suficiencia relativa que el régimen común (mismas competencias)</a:t>
            </a:r>
          </a:p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s-ES" altLang="es-ES" dirty="0" smtClean="0"/>
              <a:t>Mayor autonomía tributaria (sistema fiscal propio)</a:t>
            </a:r>
          </a:p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s-ES" altLang="es-ES" dirty="0" smtClean="0"/>
              <a:t>Solución técnica</a:t>
            </a:r>
            <a:endParaRPr lang="es-ES" altLang="es-ES" dirty="0"/>
          </a:p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endParaRPr lang="es-ES" altLang="es-ES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Char char="v"/>
              <a:defRPr/>
            </a:pPr>
            <a:r>
              <a:rPr lang="es-ES" altLang="es-ES" sz="2200" dirty="0"/>
              <a:t>Un </a:t>
            </a:r>
            <a:r>
              <a:rPr lang="es-ES" altLang="es-ES" sz="2200" b="1" i="1" dirty="0"/>
              <a:t>criterio</a:t>
            </a:r>
            <a:r>
              <a:rPr lang="es-ES" altLang="es-ES" sz="2200" i="1" dirty="0"/>
              <a:t> estable de </a:t>
            </a:r>
            <a:r>
              <a:rPr lang="es-ES" altLang="es-ES" sz="2200" b="1" i="1" dirty="0"/>
              <a:t>equidad</a:t>
            </a:r>
            <a:r>
              <a:rPr lang="es-ES" altLang="es-ES" sz="2200" i="1" dirty="0"/>
              <a:t> </a:t>
            </a:r>
            <a:r>
              <a:rPr lang="es-ES" altLang="es-ES" sz="2200" dirty="0"/>
              <a:t>como condición:</a:t>
            </a:r>
          </a:p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endParaRPr lang="es-ES" altLang="es-ES" dirty="0"/>
          </a:p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s-ES" altLang="es-ES" dirty="0"/>
              <a:t>Ejercer autonomía tributaria</a:t>
            </a:r>
          </a:p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s-ES" altLang="es-ES" dirty="0"/>
              <a:t>Simplificar el sistema</a:t>
            </a:r>
          </a:p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endParaRPr lang="es-ES" altLang="es-ES" dirty="0"/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s-ES" altLang="es-ES" sz="18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altLang="es-ES" sz="2400" b="1" smtClean="0"/>
              <a:t>El futuro  ¿Hacia dónde deberíamos ir?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908050"/>
            <a:ext cx="8135937" cy="594995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s-ES" altLang="es-ES" sz="2200" b="1" dirty="0" smtClean="0"/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s-ES" altLang="es-ES" sz="2200" b="1" dirty="0" smtClean="0"/>
              <a:t>Propuestas criterio de equidad y efectos CA Extremadura</a:t>
            </a:r>
            <a:r>
              <a:rPr lang="es-ES" altLang="es-ES" sz="2200" dirty="0" smtClean="0"/>
              <a:t>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v"/>
              <a:defRPr/>
            </a:pPr>
            <a:endParaRPr lang="es-ES" altLang="es-ES" sz="22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Char char="v"/>
              <a:defRPr/>
            </a:pPr>
            <a:r>
              <a:rPr lang="es-ES" altLang="es-ES" sz="2200" dirty="0" smtClean="0"/>
              <a:t>Generalizar </a:t>
            </a:r>
            <a:r>
              <a:rPr lang="es-ES" altLang="es-ES" sz="2200" dirty="0" err="1" smtClean="0"/>
              <a:t>Pobaspf</a:t>
            </a:r>
            <a:r>
              <a:rPr lang="es-ES" altLang="es-ES" sz="2200" dirty="0" smtClean="0"/>
              <a:t> como criterio de equidad todo el sistema</a:t>
            </a:r>
          </a:p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endParaRPr lang="es-ES" altLang="es-ES" dirty="0" smtClean="0"/>
          </a:p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s-ES" altLang="es-ES" dirty="0" smtClean="0"/>
              <a:t>Efecto para Extremadura: pérdida 10% de su financiación</a:t>
            </a:r>
          </a:p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endParaRPr lang="es-ES" altLang="es-ES" dirty="0" smtClean="0"/>
          </a:p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s-ES" altLang="es-ES" dirty="0" smtClean="0"/>
              <a:t>Discusión. </a:t>
            </a:r>
          </a:p>
          <a:p>
            <a:pPr lvl="2" eaLnBrk="1" hangingPunct="1">
              <a:lnSpc>
                <a:spcPct val="80000"/>
              </a:lnSpc>
              <a:buFont typeface="Wingdings" pitchFamily="2" charset="2"/>
              <a:buChar char="q"/>
              <a:defRPr/>
            </a:pPr>
            <a:endParaRPr lang="es-ES" altLang="es-ES" sz="2000" dirty="0" smtClean="0"/>
          </a:p>
          <a:p>
            <a:pPr lvl="2" eaLnBrk="1" hangingPunct="1">
              <a:lnSpc>
                <a:spcPct val="80000"/>
              </a:lnSpc>
              <a:buFont typeface="Wingdings" pitchFamily="2" charset="2"/>
              <a:buChar char="q"/>
              <a:defRPr/>
            </a:pPr>
            <a:r>
              <a:rPr lang="es-ES" altLang="es-ES" sz="2000" dirty="0" smtClean="0"/>
              <a:t>Otras variables de necesidad</a:t>
            </a:r>
            <a:r>
              <a:rPr lang="es-ES" altLang="es-ES" dirty="0" smtClean="0"/>
              <a:t>: </a:t>
            </a:r>
          </a:p>
          <a:p>
            <a:pPr lvl="3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s-ES" altLang="es-ES" sz="1800" dirty="0" smtClean="0"/>
              <a:t>Costes fijos</a:t>
            </a:r>
          </a:p>
          <a:p>
            <a:pPr lvl="3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s-ES" altLang="es-ES" sz="1800" dirty="0" smtClean="0"/>
              <a:t>Renta relativa como ajuste de demanda de servicios fundamentales (sanidad, educación, servicios sociales)</a:t>
            </a:r>
          </a:p>
          <a:p>
            <a:pPr lvl="3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s-ES" altLang="es-ES" sz="1800" dirty="0" smtClean="0"/>
              <a:t>Variables geográficas con población como ajuste al coste de prestación por unidad de servicio (tanto para servicios fundamentales como no fundamentales)</a:t>
            </a:r>
          </a:p>
          <a:p>
            <a:pPr lvl="2" eaLnBrk="1" hangingPunct="1">
              <a:lnSpc>
                <a:spcPct val="80000"/>
              </a:lnSpc>
              <a:buFont typeface="Wingdings" pitchFamily="2" charset="2"/>
              <a:buChar char="q"/>
              <a:defRPr/>
            </a:pPr>
            <a:endParaRPr lang="es-ES" altLang="es-ES" sz="2000" dirty="0" smtClean="0"/>
          </a:p>
          <a:p>
            <a:pPr lvl="2" eaLnBrk="1" hangingPunct="1">
              <a:lnSpc>
                <a:spcPct val="80000"/>
              </a:lnSpc>
              <a:buFont typeface="Wingdings" pitchFamily="2" charset="2"/>
              <a:buChar char="q"/>
              <a:defRPr/>
            </a:pPr>
            <a:r>
              <a:rPr lang="es-ES" altLang="es-ES" sz="2000" dirty="0" smtClean="0"/>
              <a:t>Dentro del ajuste de población y no mediante fondos específicos</a:t>
            </a:r>
          </a:p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endParaRPr lang="es-ES" altLang="es-ES" dirty="0"/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s-ES" altLang="es-ES" sz="18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altLang="es-ES" sz="2400" b="1" smtClean="0"/>
              <a:t>El futuro  ¿Hacia dónde deberíamos ir?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908050"/>
            <a:ext cx="8135937" cy="594995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s-ES" altLang="es-ES" sz="2200" b="1" dirty="0" smtClean="0"/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s-ES" altLang="es-ES" sz="2200" b="1" dirty="0"/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s-ES" altLang="es-ES" sz="2200" b="1" dirty="0" smtClean="0"/>
              <a:t>Propuestas criterio de equidad y efectos CA Extremadura</a:t>
            </a:r>
            <a:r>
              <a:rPr lang="es-ES" altLang="es-ES" sz="2200" dirty="0" smtClean="0"/>
              <a:t>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v"/>
              <a:defRPr/>
            </a:pPr>
            <a:endParaRPr lang="es-ES" altLang="es-ES" sz="22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Char char="v"/>
              <a:defRPr/>
            </a:pPr>
            <a:r>
              <a:rPr lang="es-ES" altLang="es-ES" sz="2200" dirty="0" smtClean="0"/>
              <a:t>Nivelación parcial: mayor financiación garantizada a mayor capacidad fiscal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Char char="§"/>
              <a:defRPr/>
            </a:pPr>
            <a:endParaRPr lang="es-ES" altLang="es-ES" dirty="0" smtClean="0"/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Char char="§"/>
              <a:defRPr/>
            </a:pPr>
            <a:r>
              <a:rPr lang="es-ES" altLang="es-ES" dirty="0" smtClean="0"/>
              <a:t>Extremadura entre las perdedoras (importancia pérdida según factor de territorialidad)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Char char="§"/>
              <a:defRPr/>
            </a:pPr>
            <a:endParaRPr lang="es-ES" altLang="es-ES" dirty="0" smtClean="0"/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Char char="§"/>
              <a:defRPr/>
            </a:pPr>
            <a:r>
              <a:rPr lang="es-ES" altLang="es-ES" dirty="0" smtClean="0"/>
              <a:t>Cumple criterio de ordenación pero no el de igualdad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Char char="§"/>
              <a:defRPr/>
            </a:pPr>
            <a:endParaRPr lang="es-ES" altLang="es-ES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  <a:defRPr/>
            </a:pPr>
            <a:endParaRPr lang="es-ES" altLang="es-ES" sz="20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  <a:defRPr/>
            </a:pPr>
            <a:endParaRPr lang="es-ES" altLang="es-ES" sz="2000" dirty="0"/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es-ES" altLang="es-ES" sz="2000" dirty="0" smtClean="0"/>
              <a:t>Importancia del statu quo en la neutralización de ambas opciones</a:t>
            </a:r>
            <a:endParaRPr lang="es-ES" altLang="es-ES" sz="2000" dirty="0"/>
          </a:p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endParaRPr lang="es-ES" altLang="es-ES" dirty="0"/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s-ES" altLang="es-ES" sz="18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uadroTexto"/>
          <p:cNvSpPr txBox="1"/>
          <p:nvPr/>
        </p:nvSpPr>
        <p:spPr>
          <a:xfrm>
            <a:off x="1852613" y="5445125"/>
            <a:ext cx="6840537" cy="8318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s-ES" sz="2400" dirty="0">
                <a:solidFill>
                  <a:schemeClr val="tx1">
                    <a:lumMod val="50000"/>
                  </a:schemeClr>
                </a:solidFill>
                <a:cs typeface="Times New Roman" pitchFamily="18" charset="0"/>
              </a:rPr>
              <a:t>Francisco </a:t>
            </a:r>
            <a:r>
              <a:rPr lang="es-ES" sz="2400" dirty="0" err="1">
                <a:solidFill>
                  <a:schemeClr val="tx1">
                    <a:lumMod val="50000"/>
                  </a:schemeClr>
                </a:solidFill>
                <a:cs typeface="Times New Roman" pitchFamily="18" charset="0"/>
              </a:rPr>
              <a:t>Pedraja</a:t>
            </a:r>
            <a:r>
              <a:rPr lang="es-ES" sz="2400" dirty="0">
                <a:solidFill>
                  <a:schemeClr val="tx1">
                    <a:lumMod val="50000"/>
                  </a:schemeClr>
                </a:solidFill>
                <a:cs typeface="Times New Roman" pitchFamily="18" charset="0"/>
              </a:rPr>
              <a:t> Chaparro</a:t>
            </a:r>
          </a:p>
          <a:p>
            <a:pPr algn="ctr" eaLnBrk="1" hangingPunct="1">
              <a:defRPr/>
            </a:pPr>
            <a:r>
              <a:rPr lang="es-ES" sz="2400" i="1" dirty="0">
                <a:solidFill>
                  <a:schemeClr val="tx1">
                    <a:lumMod val="50000"/>
                  </a:schemeClr>
                </a:solidFill>
                <a:cs typeface="Times New Roman" pitchFamily="18" charset="0"/>
              </a:rPr>
              <a:t>Universidad de Extremadura</a:t>
            </a:r>
          </a:p>
        </p:txBody>
      </p:sp>
      <p:sp>
        <p:nvSpPr>
          <p:cNvPr id="3076" name="5 CuadroTexto"/>
          <p:cNvSpPr txBox="1">
            <a:spLocks noChangeArrowheads="1"/>
          </p:cNvSpPr>
          <p:nvPr/>
        </p:nvSpPr>
        <p:spPr bwMode="auto">
          <a:xfrm>
            <a:off x="468313" y="822325"/>
            <a:ext cx="8207375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695575" indent="-2695575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tabLst>
                <a:tab pos="630238" algn="l"/>
              </a:tabLst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75000"/>
              <a:buChar char="–"/>
              <a:tabLst>
                <a:tab pos="630238" algn="l"/>
              </a:tabLst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tabLst>
                <a:tab pos="630238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tabLst>
                <a:tab pos="630238" algn="l"/>
              </a:tabLst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l"/>
              <a:tabLst>
                <a:tab pos="630238" algn="l"/>
              </a:tabLst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tabLst>
                <a:tab pos="630238" algn="l"/>
              </a:tabLs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tabLst>
                <a:tab pos="630238" algn="l"/>
              </a:tabLs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tabLst>
                <a:tab pos="630238" algn="l"/>
              </a:tabLs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tabLst>
                <a:tab pos="630238" algn="l"/>
              </a:tabLs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s-ES" altLang="es-ES" sz="3200" dirty="0" smtClean="0">
                <a:solidFill>
                  <a:srgbClr val="0070C0"/>
                </a:solidFill>
                <a:cs typeface="Times New Roman" pitchFamily="18" charset="0"/>
              </a:rPr>
              <a:t>Gasto </a:t>
            </a:r>
            <a:r>
              <a:rPr lang="es-ES" altLang="es-ES" sz="3200" dirty="0" err="1">
                <a:solidFill>
                  <a:srgbClr val="0070C0"/>
                </a:solidFill>
                <a:cs typeface="Times New Roman" pitchFamily="18" charset="0"/>
              </a:rPr>
              <a:t>f</a:t>
            </a:r>
            <a:r>
              <a:rPr lang="es-ES" altLang="es-ES" sz="3200" dirty="0" err="1" smtClean="0">
                <a:solidFill>
                  <a:srgbClr val="0070C0"/>
                </a:solidFill>
                <a:cs typeface="Times New Roman" pitchFamily="18" charset="0"/>
              </a:rPr>
              <a:t>armaceútico</a:t>
            </a:r>
            <a:r>
              <a:rPr lang="es-ES" altLang="es-ES" sz="3200" dirty="0" smtClean="0">
                <a:solidFill>
                  <a:srgbClr val="0070C0"/>
                </a:solidFill>
                <a:cs typeface="Times New Roman" pitchFamily="18" charset="0"/>
              </a:rPr>
              <a:t> y calidad asistencial</a:t>
            </a:r>
            <a:endParaRPr lang="es-ES" altLang="es-ES" dirty="0" smtClean="0">
              <a:solidFill>
                <a:schemeClr val="tx1">
                  <a:lumMod val="50000"/>
                </a:schemeClr>
              </a:solidFill>
              <a:cs typeface="Times New Roman" pitchFamily="18" charset="0"/>
            </a:endParaRP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s-ES" altLang="es-ES" dirty="0" smtClean="0">
                <a:solidFill>
                  <a:srgbClr val="0070C0"/>
                </a:solidFill>
                <a:cs typeface="Times New Roman" pitchFamily="18" charset="0"/>
              </a:rPr>
              <a:t>Federación de Asociaciones para la Defensa de la Sanidad Pública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s-ES" altLang="es-ES" sz="2000" dirty="0" smtClean="0">
                <a:cs typeface="Times New Roman" pitchFamily="18" charset="0"/>
              </a:rPr>
              <a:t>Cáceres 24 de octubre 2018</a:t>
            </a:r>
          </a:p>
        </p:txBody>
      </p:sp>
      <p:sp>
        <p:nvSpPr>
          <p:cNvPr id="13" name="12 Rectángulo"/>
          <p:cNvSpPr/>
          <p:nvPr/>
        </p:nvSpPr>
        <p:spPr>
          <a:xfrm>
            <a:off x="395288" y="2805113"/>
            <a:ext cx="7632700" cy="206216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s-ES" sz="3200" b="1" dirty="0">
                <a:solidFill>
                  <a:srgbClr val="0070C0"/>
                </a:solidFill>
                <a:latin typeface="+mj-lt"/>
                <a:cs typeface="Times New Roman" pitchFamily="18" charset="0"/>
              </a:rPr>
              <a:t>Problemas de la financiación autonómica, propuestas de reforma y efectos para la Comunidad Autónoma de Extremadura</a:t>
            </a:r>
            <a:endParaRPr lang="es-ES" sz="3200" b="1" dirty="0">
              <a:solidFill>
                <a:srgbClr val="0070C0"/>
              </a:solidFill>
              <a:latin typeface="+mj-lt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Aft>
                <a:spcPct val="40000"/>
              </a:spcAft>
              <a:buFont typeface="Wingdings" pitchFamily="2" charset="2"/>
              <a:buNone/>
            </a:pPr>
            <a:endParaRPr lang="es-ES" altLang="es-ES" sz="2000" b="1" smtClean="0"/>
          </a:p>
          <a:p>
            <a:pPr eaLnBrk="1" hangingPunct="1">
              <a:spcAft>
                <a:spcPct val="40000"/>
              </a:spcAft>
              <a:buFont typeface="Wingdings" pitchFamily="2" charset="2"/>
              <a:buChar char="ü"/>
            </a:pPr>
            <a:r>
              <a:rPr lang="es-ES" altLang="es-ES" sz="2000" b="1" smtClean="0"/>
              <a:t>Caracterización del proceso regional español</a:t>
            </a:r>
          </a:p>
          <a:p>
            <a:pPr eaLnBrk="1" hangingPunct="1">
              <a:spcAft>
                <a:spcPct val="40000"/>
              </a:spcAft>
              <a:buFont typeface="Wingdings" pitchFamily="2" charset="2"/>
              <a:buChar char="ü"/>
            </a:pPr>
            <a:endParaRPr lang="es-ES" altLang="es-ES" sz="2000" b="1" smtClean="0"/>
          </a:p>
          <a:p>
            <a:pPr eaLnBrk="1" hangingPunct="1">
              <a:spcAft>
                <a:spcPct val="40000"/>
              </a:spcAft>
              <a:buFont typeface="Wingdings" pitchFamily="2" charset="2"/>
              <a:buChar char="ü"/>
            </a:pPr>
            <a:r>
              <a:rPr lang="es-ES" altLang="es-ES" sz="2000" b="1" smtClean="0"/>
              <a:t>Un poco de historia ¿De dónde venimos?</a:t>
            </a:r>
          </a:p>
          <a:p>
            <a:pPr eaLnBrk="1" hangingPunct="1">
              <a:spcAft>
                <a:spcPct val="40000"/>
              </a:spcAft>
              <a:buFont typeface="Wingdings" pitchFamily="2" charset="2"/>
              <a:buChar char="ü"/>
            </a:pPr>
            <a:endParaRPr lang="es-ES" altLang="es-ES" sz="2000" b="1" smtClean="0"/>
          </a:p>
          <a:p>
            <a:pPr eaLnBrk="1" hangingPunct="1">
              <a:spcAft>
                <a:spcPct val="40000"/>
              </a:spcAft>
              <a:buFont typeface="Wingdings" pitchFamily="2" charset="2"/>
              <a:buChar char="ü"/>
            </a:pPr>
            <a:r>
              <a:rPr lang="es-ES" altLang="es-ES" sz="2000" b="1" smtClean="0"/>
              <a:t>Situación actual ¿Dónde estamos?</a:t>
            </a:r>
          </a:p>
          <a:p>
            <a:pPr eaLnBrk="1" hangingPunct="1">
              <a:spcAft>
                <a:spcPct val="40000"/>
              </a:spcAft>
              <a:buFont typeface="Wingdings" pitchFamily="2" charset="2"/>
              <a:buChar char="ü"/>
            </a:pPr>
            <a:endParaRPr lang="es-ES" altLang="es-ES" sz="2000" b="1" smtClean="0"/>
          </a:p>
          <a:p>
            <a:pPr eaLnBrk="1" hangingPunct="1">
              <a:spcAft>
                <a:spcPct val="40000"/>
              </a:spcAft>
              <a:buFont typeface="Wingdings" pitchFamily="2" charset="2"/>
              <a:buChar char="ü"/>
            </a:pPr>
            <a:r>
              <a:rPr lang="es-ES" altLang="es-ES" sz="2000" b="1" smtClean="0"/>
              <a:t>El futuro ¿Hacia dónde deberíamos ir? </a:t>
            </a:r>
            <a:r>
              <a:rPr lang="es-ES" altLang="es-ES" sz="2000" smtClean="0"/>
              <a:t> </a:t>
            </a:r>
          </a:p>
          <a:p>
            <a:pPr eaLnBrk="1" hangingPunct="1">
              <a:spcAft>
                <a:spcPct val="40000"/>
              </a:spcAft>
              <a:buFont typeface="Wingdings" pitchFamily="2" charset="2"/>
              <a:buNone/>
            </a:pPr>
            <a:endParaRPr lang="es-ES" altLang="es-ES" b="1" smtClean="0"/>
          </a:p>
          <a:p>
            <a:pPr eaLnBrk="1" hangingPunct="1">
              <a:spcAft>
                <a:spcPct val="40000"/>
              </a:spcAft>
              <a:buFont typeface="Wingdings" pitchFamily="2" charset="2"/>
              <a:buNone/>
            </a:pPr>
            <a:endParaRPr lang="es-ES" altLang="es-ES" smtClean="0"/>
          </a:p>
        </p:txBody>
      </p:sp>
      <p:sp>
        <p:nvSpPr>
          <p:cNvPr id="6147" name="AutoShape 5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s-ES" altLang="es-ES" sz="2000" smtClean="0"/>
              <a:t>ESQUEMA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/>
          <p:cNvSpPr>
            <a:spLocks noGrp="1" noChangeArrowheads="1"/>
          </p:cNvSpPr>
          <p:nvPr>
            <p:ph type="title"/>
          </p:nvPr>
        </p:nvSpPr>
        <p:spPr>
          <a:xfrm>
            <a:off x="827088" y="115888"/>
            <a:ext cx="7924800" cy="720725"/>
          </a:xfrm>
        </p:spPr>
        <p:txBody>
          <a:bodyPr/>
          <a:lstStyle/>
          <a:p>
            <a:pPr eaLnBrk="1" hangingPunct="1"/>
            <a:r>
              <a:rPr lang="es-ES" altLang="es-ES" sz="2400" b="1" smtClean="0"/>
              <a:t>Caracterización del proceso descentralizador regional español</a:t>
            </a:r>
            <a:endParaRPr lang="es-ES" altLang="es-ES" sz="240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836613"/>
            <a:ext cx="8207375" cy="496093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s-ES" altLang="es-ES" sz="2200" smtClean="0"/>
          </a:p>
          <a:p>
            <a:pPr eaLnBrk="1" hangingPunct="1">
              <a:lnSpc>
                <a:spcPct val="90000"/>
              </a:lnSpc>
            </a:pPr>
            <a:r>
              <a:rPr lang="es-ES" altLang="es-ES" sz="2200" b="1" smtClean="0"/>
              <a:t>Abierto</a:t>
            </a:r>
            <a:r>
              <a:rPr lang="es-ES" altLang="es-ES" sz="2200" smtClean="0"/>
              <a:t>, sin un objetivo explícito</a:t>
            </a:r>
          </a:p>
          <a:p>
            <a:pPr lvl="1" eaLnBrk="1" hangingPunct="1">
              <a:lnSpc>
                <a:spcPct val="90000"/>
              </a:lnSpc>
            </a:pPr>
            <a:r>
              <a:rPr lang="es-ES" altLang="es-ES" smtClean="0"/>
              <a:t>Más preciso en </a:t>
            </a:r>
            <a:r>
              <a:rPr lang="es-ES" altLang="es-ES" i="1" smtClean="0"/>
              <a:t>delimitación competencial</a:t>
            </a:r>
          </a:p>
          <a:p>
            <a:pPr lvl="1" eaLnBrk="1" hangingPunct="1">
              <a:lnSpc>
                <a:spcPct val="90000"/>
              </a:lnSpc>
            </a:pPr>
            <a:r>
              <a:rPr lang="es-ES" altLang="es-ES" smtClean="0"/>
              <a:t>Que en </a:t>
            </a:r>
            <a:r>
              <a:rPr lang="es-ES" altLang="es-ES" i="1" smtClean="0"/>
              <a:t>financiación</a:t>
            </a:r>
          </a:p>
          <a:p>
            <a:pPr eaLnBrk="1" hangingPunct="1">
              <a:lnSpc>
                <a:spcPct val="90000"/>
              </a:lnSpc>
              <a:spcBef>
                <a:spcPct val="60000"/>
              </a:spcBef>
            </a:pPr>
            <a:endParaRPr lang="es-ES" altLang="es-ES" sz="2200" b="1" smtClean="0"/>
          </a:p>
          <a:p>
            <a:pPr eaLnBrk="1" hangingPunct="1">
              <a:lnSpc>
                <a:spcPct val="90000"/>
              </a:lnSpc>
              <a:spcBef>
                <a:spcPct val="60000"/>
              </a:spcBef>
            </a:pPr>
            <a:r>
              <a:rPr lang="es-ES" altLang="es-ES" sz="2200" b="1" smtClean="0"/>
              <a:t>Complejo</a:t>
            </a:r>
            <a:r>
              <a:rPr lang="es-ES" altLang="es-ES" sz="2200" smtClean="0"/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es-ES" altLang="es-ES" smtClean="0"/>
              <a:t>Complejidad intrínseca de todo sistema descentralizado</a:t>
            </a:r>
          </a:p>
          <a:p>
            <a:pPr lvl="1" eaLnBrk="1" hangingPunct="1">
              <a:lnSpc>
                <a:spcPct val="90000"/>
              </a:lnSpc>
            </a:pPr>
            <a:r>
              <a:rPr lang="es-ES" altLang="es-ES" smtClean="0"/>
              <a:t>Complejidad propia: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s-ES" altLang="es-ES" smtClean="0"/>
              <a:t>Techos competenciales distintos: vía rápida / lenta 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s-ES" altLang="es-ES" smtClean="0"/>
              <a:t>Competencia con financiación específica (sanidad)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s-ES" altLang="es-ES" smtClean="0"/>
              <a:t>Otras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s-ES" altLang="es-ES" smtClean="0"/>
              <a:t>Mismas competencias y distintos sistemas de financiación. Régimen Común / Foral </a:t>
            </a:r>
            <a:endParaRPr lang="es-ES" altLang="es-ES" i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altLang="es-ES" sz="2400" b="1" smtClean="0"/>
              <a:t>Un poco de historia ¿De dónde venimos?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908050"/>
            <a:ext cx="8135937" cy="6192838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s-ES" altLang="es-ES" sz="2200" b="1" dirty="0" smtClean="0">
                <a:solidFill>
                  <a:srgbClr val="002060"/>
                </a:solidFill>
              </a:rPr>
              <a:t>El inicio del sistema  </a:t>
            </a:r>
            <a:r>
              <a:rPr lang="es-ES" altLang="es-ES" sz="2200" dirty="0" smtClean="0">
                <a:solidFill>
                  <a:srgbClr val="002060"/>
                </a:solidFill>
              </a:rPr>
              <a:t>(</a:t>
            </a:r>
            <a:r>
              <a:rPr lang="es-ES" altLang="es-ES" sz="2200" b="1" i="1" dirty="0" smtClean="0">
                <a:solidFill>
                  <a:srgbClr val="002060"/>
                </a:solidFill>
              </a:rPr>
              <a:t>periodo transitorio</a:t>
            </a:r>
            <a:r>
              <a:rPr lang="es-ES" altLang="es-ES" sz="2200" dirty="0" smtClean="0">
                <a:solidFill>
                  <a:srgbClr val="002060"/>
                </a:solidFill>
              </a:rPr>
              <a:t>)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v"/>
              <a:defRPr/>
            </a:pPr>
            <a:r>
              <a:rPr lang="es-ES" altLang="es-ES" sz="2200" dirty="0" smtClean="0">
                <a:solidFill>
                  <a:srgbClr val="002060"/>
                </a:solidFill>
              </a:rPr>
              <a:t>Se manifiestan problemas relevantes:</a:t>
            </a:r>
            <a:endParaRPr lang="es-ES" altLang="es-ES" sz="2200" i="1" dirty="0" smtClean="0">
              <a:solidFill>
                <a:srgbClr val="002060"/>
              </a:solidFill>
            </a:endParaRPr>
          </a:p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s-ES" altLang="es-ES" dirty="0" smtClean="0">
                <a:solidFill>
                  <a:srgbClr val="002060"/>
                </a:solidFill>
              </a:rPr>
              <a:t>Ausencia de nivelación: el</a:t>
            </a:r>
            <a:r>
              <a:rPr lang="es-ES" altLang="es-ES" i="1" dirty="0" smtClean="0">
                <a:solidFill>
                  <a:srgbClr val="002060"/>
                </a:solidFill>
              </a:rPr>
              <a:t> coste efectivo </a:t>
            </a:r>
            <a:r>
              <a:rPr lang="es-ES" altLang="es-ES" dirty="0" smtClean="0">
                <a:solidFill>
                  <a:srgbClr val="002060"/>
                </a:solidFill>
              </a:rPr>
              <a:t>busca la continuidad en la prestación de servicios</a:t>
            </a:r>
          </a:p>
          <a:p>
            <a:pPr lvl="2" eaLnBrk="1" hangingPunct="1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es-ES" altLang="es-ES" sz="2000" dirty="0" smtClean="0">
                <a:solidFill>
                  <a:srgbClr val="002060"/>
                </a:solidFill>
              </a:rPr>
              <a:t>Excepción de la sanidad</a:t>
            </a:r>
          </a:p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endParaRPr lang="es-ES" altLang="es-ES" dirty="0" smtClean="0">
              <a:solidFill>
                <a:srgbClr val="002060"/>
              </a:solidFill>
            </a:endParaRPr>
          </a:p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s-ES" altLang="es-ES" dirty="0" smtClean="0">
                <a:solidFill>
                  <a:srgbClr val="002060"/>
                </a:solidFill>
              </a:rPr>
              <a:t>Faltan instrumentos de financiación que proporcionan autonomía (financiación con transferencias)</a:t>
            </a:r>
          </a:p>
          <a:p>
            <a:pPr marL="457200" lvl="1" indent="0" eaLnBrk="1" hangingPunct="1">
              <a:lnSpc>
                <a:spcPct val="80000"/>
              </a:lnSpc>
              <a:buFontTx/>
              <a:buNone/>
              <a:defRPr/>
            </a:pPr>
            <a:endParaRPr lang="es-ES" altLang="es-ES" sz="1800" dirty="0" smtClean="0">
              <a:solidFill>
                <a:schemeClr val="accent3">
                  <a:lumMod val="65000"/>
                </a:schemeClr>
              </a:solidFill>
            </a:endParaRP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s-ES" altLang="es-ES" sz="2200" b="1" dirty="0"/>
              <a:t>Adaptaciones quinquenales </a:t>
            </a:r>
            <a:r>
              <a:rPr lang="es-ES" altLang="es-ES" sz="2200" dirty="0"/>
              <a:t>(“</a:t>
            </a:r>
            <a:r>
              <a:rPr lang="es-ES" altLang="es-ES" sz="2200" b="1" i="1" dirty="0"/>
              <a:t>periodos definitivos”</a:t>
            </a:r>
            <a:r>
              <a:rPr lang="es-ES" altLang="es-ES" sz="2200" dirty="0"/>
              <a:t>)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v"/>
              <a:defRPr/>
            </a:pPr>
            <a:r>
              <a:rPr lang="es-ES" altLang="es-ES" sz="2200" dirty="0" smtClean="0"/>
              <a:t>Se </a:t>
            </a:r>
            <a:r>
              <a:rPr lang="es-ES" altLang="es-ES" sz="2200" dirty="0"/>
              <a:t>superan algunos problemas:</a:t>
            </a:r>
          </a:p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s-ES" altLang="es-ES" dirty="0" smtClean="0"/>
              <a:t>Techos </a:t>
            </a:r>
            <a:r>
              <a:rPr lang="es-ES" altLang="es-ES" dirty="0"/>
              <a:t>competenciales similares todas las CCAA con autonomía del </a:t>
            </a:r>
            <a:r>
              <a:rPr lang="es-ES" altLang="es-ES" dirty="0" smtClean="0"/>
              <a:t>gasto. Generalización descentralización sanidad en 2002</a:t>
            </a:r>
            <a:endParaRPr lang="es-ES" altLang="es-ES" dirty="0"/>
          </a:p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endParaRPr lang="es-ES" altLang="es-ES" i="1" dirty="0"/>
          </a:p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s-ES" altLang="es-ES" i="1" dirty="0"/>
              <a:t>Sistema fiscal compartido</a:t>
            </a:r>
            <a:r>
              <a:rPr lang="es-ES" altLang="es-ES" dirty="0"/>
              <a:t>: avance en la autonomía del ingreso (Cuadro 1)</a:t>
            </a:r>
            <a:endParaRPr lang="es-ES" altLang="es-ES" i="1" dirty="0"/>
          </a:p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endParaRPr lang="es-ES" altLang="es-ES" dirty="0"/>
          </a:p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s-ES" altLang="es-ES" dirty="0"/>
              <a:t>Otros: </a:t>
            </a:r>
            <a:r>
              <a:rPr lang="es-ES" altLang="es-ES" dirty="0" smtClean="0"/>
              <a:t>……</a:t>
            </a:r>
            <a:endParaRPr lang="es-ES" altLang="es-ES" sz="18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altLang="es-ES" sz="2400" b="1" smtClean="0"/>
              <a:t>Un poco de historia ¿De dónde venimos?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908050"/>
            <a:ext cx="8135937" cy="5545138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endParaRPr lang="es-ES" altLang="es-ES" sz="2200" b="1" smtClean="0"/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ES" altLang="es-ES" sz="2200" i="1" smtClean="0"/>
              <a:t>Sistema fiscal compartido</a:t>
            </a:r>
          </a:p>
          <a:p>
            <a:pPr marL="0" indent="0"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ES" altLang="es-ES" sz="1800" smtClean="0"/>
              <a:t>Cuadro 1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endParaRPr lang="es-ES" altLang="es-ES" sz="2000" smtClean="0"/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endParaRPr lang="es-ES" altLang="es-ES" sz="1800" i="1" smtClean="0"/>
          </a:p>
          <a:p>
            <a:pPr lvl="1" eaLnBrk="1" hangingPunct="1">
              <a:lnSpc>
                <a:spcPct val="80000"/>
              </a:lnSpc>
            </a:pPr>
            <a:endParaRPr lang="es-ES" altLang="es-ES" smtClean="0"/>
          </a:p>
        </p:txBody>
      </p:sp>
      <p:graphicFrame>
        <p:nvGraphicFramePr>
          <p:cNvPr id="2" name="1 Tabla"/>
          <p:cNvGraphicFramePr>
            <a:graphicFrameLocks noGrp="1"/>
          </p:cNvGraphicFramePr>
          <p:nvPr/>
        </p:nvGraphicFramePr>
        <p:xfrm>
          <a:off x="1116013" y="1916113"/>
          <a:ext cx="7272336" cy="37449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37116"/>
                <a:gridCol w="1185831"/>
                <a:gridCol w="969189"/>
                <a:gridCol w="2880200"/>
              </a:tblGrid>
              <a:tr h="53696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Impuesto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Recaudación (%)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Gestión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Capacidad normativa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/>
                </a:tc>
              </a:tr>
              <a:tr h="53696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Sobre la </a:t>
                      </a:r>
                      <a:r>
                        <a:rPr lang="es-ES" sz="1200" dirty="0" smtClean="0">
                          <a:effectLst/>
                        </a:rPr>
                        <a:t>Renta </a:t>
                      </a:r>
                      <a:r>
                        <a:rPr lang="es-ES" sz="1200" dirty="0">
                          <a:effectLst/>
                        </a:rPr>
                        <a:t>P</a:t>
                      </a:r>
                      <a:r>
                        <a:rPr lang="es-ES" sz="1200" dirty="0" smtClean="0">
                          <a:effectLst/>
                        </a:rPr>
                        <a:t>ersonas Físicas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50%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NO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Tarifas, mínimos, deducciones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/>
                </a:tc>
              </a:tr>
              <a:tr h="53696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Sobre el </a:t>
                      </a:r>
                      <a:r>
                        <a:rPr lang="es-ES" sz="1200" dirty="0" smtClean="0">
                          <a:effectLst/>
                        </a:rPr>
                        <a:t>Patrimonio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100%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SI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Tarifas, mínimos, deducciones y bonificaciones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/>
                </a:tc>
              </a:tr>
              <a:tr h="53696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Sobre </a:t>
                      </a:r>
                      <a:r>
                        <a:rPr lang="es-ES" sz="1200" dirty="0" smtClean="0">
                          <a:effectLst/>
                        </a:rPr>
                        <a:t>Sucesiones </a:t>
                      </a:r>
                      <a:r>
                        <a:rPr lang="es-ES" sz="1200" dirty="0">
                          <a:effectLst/>
                        </a:rPr>
                        <a:t>y </a:t>
                      </a:r>
                      <a:r>
                        <a:rPr lang="es-ES" sz="1200" dirty="0" smtClean="0">
                          <a:effectLst/>
                        </a:rPr>
                        <a:t>Donaciones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100%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SI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Tarifas, reducciones, deducciones y bonificaciones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/>
                </a:tc>
              </a:tr>
              <a:tr h="53696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Sobre </a:t>
                      </a:r>
                      <a:r>
                        <a:rPr lang="es-ES" sz="1200" dirty="0" smtClean="0">
                          <a:effectLst/>
                        </a:rPr>
                        <a:t>Transmisiones </a:t>
                      </a:r>
                      <a:r>
                        <a:rPr lang="es-ES" sz="1200" dirty="0">
                          <a:effectLst/>
                        </a:rPr>
                        <a:t>P</a:t>
                      </a:r>
                      <a:r>
                        <a:rPr lang="es-ES" sz="1200" dirty="0" smtClean="0">
                          <a:effectLst/>
                        </a:rPr>
                        <a:t>atrimoniales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100%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SI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Tipos de gravamen, deducciones y bonificaciones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/>
                </a:tc>
              </a:tr>
              <a:tr h="26155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Sobre el </a:t>
                      </a:r>
                      <a:r>
                        <a:rPr lang="es-ES" sz="1200" dirty="0" smtClean="0">
                          <a:effectLst/>
                        </a:rPr>
                        <a:t>Valor </a:t>
                      </a:r>
                      <a:r>
                        <a:rPr lang="es-ES" sz="1200" dirty="0">
                          <a:effectLst/>
                        </a:rPr>
                        <a:t>A</a:t>
                      </a:r>
                      <a:r>
                        <a:rPr lang="es-ES" sz="1200" dirty="0" smtClean="0">
                          <a:effectLst/>
                        </a:rPr>
                        <a:t>ñadido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50%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NO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----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/>
                </a:tc>
              </a:tr>
              <a:tr h="53696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Especiales sobre el </a:t>
                      </a:r>
                      <a:r>
                        <a:rPr lang="es-ES" sz="1200" dirty="0" smtClean="0">
                          <a:effectLst/>
                        </a:rPr>
                        <a:t>Consumo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58%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NO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---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/>
                </a:tc>
              </a:tr>
              <a:tr h="26155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De </a:t>
                      </a:r>
                      <a:r>
                        <a:rPr lang="es-ES" sz="1200" dirty="0" smtClean="0">
                          <a:effectLst/>
                        </a:rPr>
                        <a:t>Matriculación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100%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SI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Tipo de gravamen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altLang="es-ES" sz="2400" b="1" smtClean="0"/>
              <a:t>Situación actual ¿Dónde estamos?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908050"/>
            <a:ext cx="8135937" cy="5545138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s-ES" altLang="es-ES" sz="2200" b="1" dirty="0" smtClean="0"/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s-ES" altLang="es-ES" sz="2200" b="1" dirty="0" smtClean="0"/>
              <a:t>Sistema homologable </a:t>
            </a:r>
            <a:r>
              <a:rPr lang="es-ES" altLang="es-ES" sz="2200" dirty="0" smtClean="0"/>
              <a:t>a sistemas descentralizados  estados federales más descentralizados  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s-ES" altLang="es-ES" sz="20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Char char="v"/>
              <a:defRPr/>
            </a:pPr>
            <a:r>
              <a:rPr lang="es-ES" altLang="es-ES" sz="2000" dirty="0" smtClean="0"/>
              <a:t>Descentralización de competencias e incondicionalidad del gasto: </a:t>
            </a:r>
            <a:r>
              <a:rPr lang="es-ES" altLang="es-ES" sz="2000" i="1" dirty="0" smtClean="0"/>
              <a:t>radical transformación de la Hacienda Pública española</a:t>
            </a:r>
          </a:p>
          <a:p>
            <a:pPr marL="0" indent="0"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s-ES" altLang="es-ES" sz="2000" dirty="0"/>
          </a:p>
          <a:p>
            <a:pPr marL="0" indent="0"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s-ES" altLang="es-ES" sz="2000" dirty="0" smtClean="0"/>
              <a:t>Cuadro 2: Gasto público por niveles de gobierno</a:t>
            </a:r>
            <a:endParaRPr lang="es-ES" altLang="es-ES" sz="2000" dirty="0"/>
          </a:p>
          <a:p>
            <a:pPr lvl="1" eaLnBrk="1" hangingPunct="1">
              <a:lnSpc>
                <a:spcPct val="80000"/>
              </a:lnSpc>
              <a:defRPr/>
            </a:pPr>
            <a:endParaRPr lang="es-ES" altLang="es-ES" dirty="0" smtClean="0"/>
          </a:p>
        </p:txBody>
      </p:sp>
      <p:graphicFrame>
        <p:nvGraphicFramePr>
          <p:cNvPr id="2" name="1 Tabla"/>
          <p:cNvGraphicFramePr>
            <a:graphicFrameLocks noGrp="1"/>
          </p:cNvGraphicFramePr>
          <p:nvPr/>
        </p:nvGraphicFramePr>
        <p:xfrm>
          <a:off x="1547813" y="3500438"/>
          <a:ext cx="5903912" cy="23050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92217"/>
                <a:gridCol w="1955495"/>
                <a:gridCol w="1956200"/>
              </a:tblGrid>
              <a:tr h="225724"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 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1" marR="68571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1978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1" marR="68571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2008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1" marR="68571" marT="0" marB="0"/>
                </a:tc>
              </a:tr>
              <a:tr h="463401"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Administración Central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1" marR="68571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39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1" marR="68571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21,6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1" marR="68571" marT="0" marB="0"/>
                </a:tc>
              </a:tr>
              <a:tr h="463401"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Seguridad Social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1" marR="68571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50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1" marR="68571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28,8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1" marR="68571" marT="0" marB="0"/>
                </a:tc>
              </a:tr>
              <a:tr h="463401"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Comunidades Autónomas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1" marR="68571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-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1" marR="68571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36,3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1" marR="68571" marT="0" marB="0"/>
                </a:tc>
              </a:tr>
              <a:tr h="463401"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Corporaciones Locales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1" marR="68571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11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1" marR="68571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13,3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1" marR="68571" marT="0" marB="0"/>
                </a:tc>
              </a:tr>
              <a:tr h="225724"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Total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1" marR="68571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100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1" marR="68571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100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1" marR="68571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altLang="es-ES" sz="2400" b="1" smtClean="0"/>
              <a:t>Situación actual ¿Dónde estamos?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908050"/>
            <a:ext cx="8135937" cy="5834063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s-ES" altLang="es-ES" sz="2200" b="1" dirty="0" smtClean="0"/>
              <a:t>Sistema homologable </a:t>
            </a:r>
            <a:r>
              <a:rPr lang="es-ES" altLang="es-ES" sz="2200" dirty="0" smtClean="0"/>
              <a:t>a sistemas descentralizados  estados federales más descentralizados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v"/>
              <a:defRPr/>
            </a:pPr>
            <a:r>
              <a:rPr lang="es-ES" altLang="es-ES" sz="2000" dirty="0" smtClean="0"/>
              <a:t>Descentralización impositiva de calidad</a:t>
            </a:r>
            <a:endParaRPr lang="es-ES" altLang="es-ES" sz="2000" i="1" dirty="0" smtClean="0"/>
          </a:p>
          <a:p>
            <a:pPr marL="0" indent="0"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s-ES" altLang="es-ES" sz="2000" dirty="0"/>
          </a:p>
          <a:p>
            <a:pPr marL="0" indent="0"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s-ES" altLang="es-ES" sz="2000" dirty="0" smtClean="0"/>
              <a:t>Cuadro 3: Autonomía  fiscal gobiernos regionales</a:t>
            </a:r>
          </a:p>
          <a:p>
            <a:pPr marL="0" indent="0"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s-ES" altLang="es-ES" sz="2000" dirty="0"/>
          </a:p>
          <a:p>
            <a:pPr marL="0" indent="0"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s-ES" altLang="es-ES" sz="2000" dirty="0" smtClean="0"/>
          </a:p>
          <a:p>
            <a:pPr marL="0" indent="0"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s-ES" altLang="es-ES" sz="2000" dirty="0"/>
          </a:p>
          <a:p>
            <a:pPr marL="0" indent="0"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s-ES" altLang="es-ES" sz="2000" dirty="0" smtClean="0"/>
          </a:p>
          <a:p>
            <a:pPr marL="0" indent="0"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s-ES" altLang="es-ES" sz="2000" dirty="0"/>
          </a:p>
          <a:p>
            <a:pPr marL="0" indent="0"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s-ES" altLang="es-ES" sz="2000" dirty="0" smtClean="0"/>
          </a:p>
          <a:p>
            <a:pPr marL="0" indent="0"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s-ES" altLang="es-ES" sz="2000" dirty="0"/>
          </a:p>
          <a:p>
            <a:pPr marL="0" indent="0"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s-ES" altLang="es-ES" sz="2000" dirty="0" smtClean="0"/>
          </a:p>
          <a:p>
            <a:pPr marL="0" indent="0"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s-ES" altLang="es-ES" sz="2000" dirty="0"/>
          </a:p>
          <a:p>
            <a:pPr marL="0" indent="0"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s-ES" altLang="es-ES" sz="2000" dirty="0" smtClean="0"/>
          </a:p>
          <a:p>
            <a:pPr marL="0" indent="0"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s-ES" altLang="es-ES" sz="2000" dirty="0"/>
          </a:p>
          <a:p>
            <a:pPr marL="0" indent="0"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s-ES" altLang="es-ES" sz="2000" dirty="0" smtClean="0"/>
          </a:p>
          <a:p>
            <a:pPr marL="0" indent="0"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s-ES" sz="1600" dirty="0"/>
              <a:t>Fuente: </a:t>
            </a:r>
            <a:r>
              <a:rPr lang="es-ES" sz="1600" dirty="0" err="1"/>
              <a:t>Blöchliger</a:t>
            </a:r>
            <a:r>
              <a:rPr lang="es-ES" sz="1600" dirty="0"/>
              <a:t> y </a:t>
            </a:r>
            <a:r>
              <a:rPr lang="es-ES" sz="1600" dirty="0" err="1"/>
              <a:t>Nettley</a:t>
            </a:r>
            <a:r>
              <a:rPr lang="es-ES" sz="1600" dirty="0"/>
              <a:t> (2015) OCDE</a:t>
            </a:r>
          </a:p>
          <a:p>
            <a:pPr marL="0" indent="0"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s-ES" altLang="es-ES" sz="2000" dirty="0"/>
          </a:p>
          <a:p>
            <a:pPr lvl="1" eaLnBrk="1" hangingPunct="1">
              <a:lnSpc>
                <a:spcPct val="80000"/>
              </a:lnSpc>
              <a:defRPr/>
            </a:pPr>
            <a:endParaRPr lang="es-ES" altLang="es-ES" dirty="0" smtClean="0"/>
          </a:p>
        </p:txBody>
      </p:sp>
      <p:graphicFrame>
        <p:nvGraphicFramePr>
          <p:cNvPr id="3" name="2 Tabla"/>
          <p:cNvGraphicFramePr>
            <a:graphicFrameLocks noGrp="1"/>
          </p:cNvGraphicFramePr>
          <p:nvPr/>
        </p:nvGraphicFramePr>
        <p:xfrm>
          <a:off x="1763713" y="2565400"/>
          <a:ext cx="5487986" cy="35242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29117"/>
                <a:gridCol w="1829117"/>
                <a:gridCol w="1829752"/>
              </a:tblGrid>
              <a:tr h="783167"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 </a:t>
                      </a:r>
                      <a:endParaRPr lang="es-ES" sz="1100" dirty="0">
                        <a:effectLst/>
                      </a:endParaRP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 smtClean="0">
                          <a:effectLst/>
                        </a:rPr>
                        <a:t>País </a:t>
                      </a:r>
                      <a:r>
                        <a:rPr lang="es-ES" sz="1200" dirty="0">
                          <a:effectLst/>
                        </a:rPr>
                        <a:t>(denominación nivel regional)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8" marR="68568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Ingresos impositivos subcentrales como % del total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8" marR="68568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Capacidad para fijar tipos de gravamen y deducciones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8" marR="68568" marT="0" marB="0"/>
                </a:tc>
              </a:tr>
              <a:tr h="195792"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Austria (Länder)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8" marR="68568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1,6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8" marR="68568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38,8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8" marR="68568" marT="0" marB="0"/>
                </a:tc>
              </a:tr>
              <a:tr h="391583"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Australia (Estados)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8" marR="68568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15,3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8" marR="68568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100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8" marR="68568" marT="0" marB="0"/>
                </a:tc>
              </a:tr>
              <a:tr h="391583"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Canadá (Provincias)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8" marR="68568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39,7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8" marR="68568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88,9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8" marR="68568" marT="0" marB="0"/>
                </a:tc>
              </a:tr>
              <a:tr h="391583"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Alemania (Länder)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8" marR="68568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21,3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8" marR="68568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-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8" marR="68568" marT="0" marB="0"/>
                </a:tc>
              </a:tr>
              <a:tr h="195792"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Italia (Regiones)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8" marR="68568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11,7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8" marR="68568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-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8" marR="68568" marT="0" marB="0"/>
                </a:tc>
              </a:tr>
              <a:tr h="391583"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Mexico (Estados)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8" marR="68568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2,5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8" marR="68568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90,1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8" marR="68568" marT="0" marB="0"/>
                </a:tc>
              </a:tr>
              <a:tr h="195792"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España (CC.AA)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8" marR="68568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23,1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8" marR="68568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57,3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8" marR="68568" marT="0" marB="0"/>
                </a:tc>
              </a:tr>
              <a:tr h="391583"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Suiza (Cantones)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8" marR="68568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24,2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8" marR="68568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100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8" marR="68568" marT="0" marB="0"/>
                </a:tc>
              </a:tr>
              <a:tr h="195792"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EE.UU (Estados)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8" marR="68568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20,9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8" marR="68568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100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8" marR="68568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altLang="es-ES" sz="2400" b="1" smtClean="0"/>
              <a:t>Situación actual ¿Dónde estamos?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908050"/>
            <a:ext cx="8135937" cy="5545138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s-ES" altLang="es-ES" sz="2200" b="1" dirty="0" smtClean="0"/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s-ES" altLang="es-ES" sz="2200" b="1" dirty="0" smtClean="0"/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s-ES" altLang="es-ES" sz="2200" b="1" dirty="0" smtClean="0"/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s-ES" altLang="es-ES" sz="2200" b="1" dirty="0" smtClean="0"/>
              <a:t>Sistema homologable </a:t>
            </a:r>
            <a:r>
              <a:rPr lang="es-ES" altLang="es-ES" sz="2200" dirty="0" smtClean="0"/>
              <a:t> sistemas descentralizados  estados federales más descentralizados  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s-ES" altLang="es-ES" sz="20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Char char="v"/>
              <a:defRPr/>
            </a:pPr>
            <a:r>
              <a:rPr lang="es-ES" altLang="es-ES" sz="2000" dirty="0" smtClean="0"/>
              <a:t>Sistemas de transferencias con elementos de compensación evidentes a pesar de las diferencias en capacidades fiscales y necesidades de gasto entre CCAA</a:t>
            </a:r>
            <a:endParaRPr lang="es-ES" altLang="es-ES" sz="2000" i="1" dirty="0" smtClean="0"/>
          </a:p>
          <a:p>
            <a:pPr marL="0" indent="0"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s-ES" altLang="es-ES" sz="2000" dirty="0"/>
          </a:p>
          <a:p>
            <a:pPr lvl="1" eaLnBrk="1" hangingPunct="1">
              <a:lnSpc>
                <a:spcPct val="80000"/>
              </a:lnSpc>
              <a:defRPr/>
            </a:pPr>
            <a:endParaRPr lang="es-ES" altLang="es-E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342900" indent="-342900" eaLnBrk="1" hangingPunct="1">
              <a:buFont typeface="Wingdings" pitchFamily="2" charset="2"/>
              <a:buChar char="q"/>
            </a:pPr>
            <a:r>
              <a:rPr lang="es-ES" altLang="es-ES" sz="2400" b="1" smtClean="0"/>
              <a:t>El futuro  ¿Hacia dónde deberíamos ir?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908050"/>
            <a:ext cx="8135937" cy="5761038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s-ES" altLang="es-ES" sz="2200" b="1" dirty="0" smtClean="0"/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s-ES" altLang="es-ES" sz="2200" b="1" dirty="0" smtClean="0"/>
              <a:t>Problemas y posibles avances</a:t>
            </a:r>
            <a:r>
              <a:rPr lang="es-ES" altLang="es-ES" sz="2200" dirty="0" smtClean="0"/>
              <a:t>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v"/>
              <a:defRPr/>
            </a:pPr>
            <a:endParaRPr lang="es-ES" altLang="es-ES" sz="2200" dirty="0" smtClean="0"/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s-ES" altLang="es-ES" sz="2200" dirty="0" smtClean="0"/>
              <a:t>         Previo: reconocer riesgos y dificultades de la descentralización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s-ES" altLang="es-ES" sz="20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Char char="v"/>
              <a:defRPr/>
            </a:pPr>
            <a:r>
              <a:rPr lang="es-ES" altLang="es-ES" sz="2200" i="1" dirty="0" smtClean="0"/>
              <a:t>Coordinación</a:t>
            </a:r>
            <a:r>
              <a:rPr lang="es-ES" altLang="es-ES" sz="2200" dirty="0" smtClean="0"/>
              <a:t>:</a:t>
            </a:r>
          </a:p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endParaRPr lang="es-ES" altLang="es-ES" i="1" dirty="0" smtClean="0"/>
          </a:p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s-ES" altLang="es-ES" dirty="0" smtClean="0"/>
              <a:t>Vertical: ausencia </a:t>
            </a:r>
            <a:r>
              <a:rPr lang="es-ES" altLang="es-ES" i="1" dirty="0" smtClean="0"/>
              <a:t>mecanismo automático de equilibrio vertical</a:t>
            </a:r>
          </a:p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s-ES" altLang="es-ES" dirty="0" smtClean="0"/>
              <a:t>Horizontal: no aprovechamiento </a:t>
            </a:r>
            <a:r>
              <a:rPr lang="es-ES" altLang="es-ES" i="1" dirty="0" smtClean="0"/>
              <a:t>federalismo de laboratorio</a:t>
            </a:r>
          </a:p>
          <a:p>
            <a:pPr eaLnBrk="1" hangingPunct="1">
              <a:lnSpc>
                <a:spcPct val="80000"/>
              </a:lnSpc>
              <a:defRPr/>
            </a:pPr>
            <a:endParaRPr lang="es-ES" altLang="es-ES" dirty="0"/>
          </a:p>
          <a:p>
            <a:pPr eaLnBrk="1" hangingPunct="1">
              <a:lnSpc>
                <a:spcPct val="80000"/>
              </a:lnSpc>
              <a:buFont typeface="Wingdings" pitchFamily="2" charset="2"/>
              <a:buChar char="v"/>
              <a:defRPr/>
            </a:pPr>
            <a:r>
              <a:rPr lang="es-ES" altLang="es-ES" sz="2200" i="1" dirty="0" smtClean="0"/>
              <a:t>Autonomía tributaria</a:t>
            </a:r>
            <a:r>
              <a:rPr lang="es-ES" altLang="es-ES" sz="2200" dirty="0" smtClean="0"/>
              <a:t>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v"/>
              <a:defRPr/>
            </a:pPr>
            <a:endParaRPr lang="es-ES" altLang="es-ES" sz="2200" dirty="0"/>
          </a:p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s-ES" altLang="es-ES" dirty="0" smtClean="0"/>
              <a:t>Excesivo sesgo imposición directa. ¿</a:t>
            </a:r>
            <a:r>
              <a:rPr lang="es-ES" altLang="es-ES" i="1" dirty="0" smtClean="0"/>
              <a:t>IVA colegiado</a:t>
            </a:r>
            <a:r>
              <a:rPr lang="es-ES" altLang="es-ES" dirty="0" smtClean="0"/>
              <a:t>?</a:t>
            </a:r>
          </a:p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s-ES" altLang="es-ES" dirty="0" smtClean="0"/>
              <a:t>Mayor participación en la gestión pero…… </a:t>
            </a:r>
          </a:p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s-ES" altLang="es-ES" dirty="0" smtClean="0"/>
              <a:t>Armonización imposición sobre la riqueza</a:t>
            </a:r>
          </a:p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endParaRPr lang="es-ES" altLang="es-ES" dirty="0" smtClean="0"/>
          </a:p>
          <a:p>
            <a:pPr eaLnBrk="1" hangingPunct="1">
              <a:lnSpc>
                <a:spcPct val="80000"/>
              </a:lnSpc>
              <a:defRPr/>
            </a:pPr>
            <a:endParaRPr lang="es-ES" altLang="es-ES" sz="18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ápsulas">
  <a:themeElements>
    <a:clrScheme name="Cápsula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Cápsula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ápsula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ápsula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ápsula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ápsula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ápsula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ápsula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ápsula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ápsula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sep09</Template>
  <TotalTime>1015</TotalTime>
  <Words>835</Words>
  <Application>Microsoft Office PowerPoint</Application>
  <PresentationFormat>Presentación en pantalla (4:3)</PresentationFormat>
  <Paragraphs>229</Paragraphs>
  <Slides>13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8" baseType="lpstr">
      <vt:lpstr>Arial</vt:lpstr>
      <vt:lpstr>Wingdings</vt:lpstr>
      <vt:lpstr>Calibri</vt:lpstr>
      <vt:lpstr>Times New Roman</vt:lpstr>
      <vt:lpstr>Cápsulas</vt:lpstr>
      <vt:lpstr>Diapositiva 1</vt:lpstr>
      <vt:lpstr>ESQUEMA</vt:lpstr>
      <vt:lpstr>Caracterización del proceso descentralizador regional español</vt:lpstr>
      <vt:lpstr>Un poco de historia ¿De dónde venimos?</vt:lpstr>
      <vt:lpstr>Un poco de historia ¿De dónde venimos?</vt:lpstr>
      <vt:lpstr>Situación actual ¿Dónde estamos?</vt:lpstr>
      <vt:lpstr>Situación actual ¿Dónde estamos?</vt:lpstr>
      <vt:lpstr>Situación actual ¿Dónde estamos?</vt:lpstr>
      <vt:lpstr>El futuro  ¿Hacia dónde deberíamos ir?</vt:lpstr>
      <vt:lpstr>El futuro  ¿Hacia dónde deberíamos ir?</vt:lpstr>
      <vt:lpstr>El futuro  ¿Hacia dónde deberíamos ir?</vt:lpstr>
      <vt:lpstr>El futuro  ¿Hacia dónde deberíamos ir?</vt:lpstr>
      <vt:lpstr>Diapositiva 13</vt:lpstr>
    </vt:vector>
  </TitlesOfParts>
  <Company>UEx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Introducción</dc:title>
  <dc:creator>Mar Salinas</dc:creator>
  <cp:lastModifiedBy>Usuario</cp:lastModifiedBy>
  <cp:revision>117</cp:revision>
  <dcterms:created xsi:type="dcterms:W3CDTF">2012-03-01T10:22:44Z</dcterms:created>
  <dcterms:modified xsi:type="dcterms:W3CDTF">2018-10-23T15:09:56Z</dcterms:modified>
</cp:coreProperties>
</file>