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683" r:id="rId2"/>
    <p:sldId id="989" r:id="rId3"/>
    <p:sldId id="988" r:id="rId4"/>
    <p:sldId id="987" r:id="rId5"/>
    <p:sldId id="913" r:id="rId6"/>
    <p:sldId id="922" r:id="rId7"/>
    <p:sldId id="1169" r:id="rId8"/>
    <p:sldId id="904" r:id="rId9"/>
    <p:sldId id="986" r:id="rId10"/>
    <p:sldId id="956" r:id="rId11"/>
    <p:sldId id="992" r:id="rId12"/>
    <p:sldId id="991" r:id="rId13"/>
    <p:sldId id="914" r:id="rId14"/>
    <p:sldId id="900" r:id="rId15"/>
    <p:sldId id="834" r:id="rId16"/>
    <p:sldId id="993" r:id="rId17"/>
    <p:sldId id="881" r:id="rId18"/>
    <p:sldId id="868" r:id="rId19"/>
    <p:sldId id="816" r:id="rId20"/>
    <p:sldId id="878" r:id="rId21"/>
    <p:sldId id="967" r:id="rId22"/>
    <p:sldId id="968" r:id="rId23"/>
    <p:sldId id="969" r:id="rId24"/>
    <p:sldId id="971" r:id="rId25"/>
    <p:sldId id="976" r:id="rId26"/>
    <p:sldId id="1167" r:id="rId27"/>
    <p:sldId id="907" r:id="rId28"/>
    <p:sldId id="908" r:id="rId29"/>
    <p:sldId id="864" r:id="rId30"/>
    <p:sldId id="974" r:id="rId31"/>
    <p:sldId id="975" r:id="rId32"/>
    <p:sldId id="919" r:id="rId33"/>
    <p:sldId id="865" r:id="rId34"/>
    <p:sldId id="982" r:id="rId35"/>
    <p:sldId id="1057" r:id="rId36"/>
    <p:sldId id="970" r:id="rId37"/>
    <p:sldId id="973" r:id="rId38"/>
    <p:sldId id="994" r:id="rId39"/>
    <p:sldId id="921" r:id="rId40"/>
    <p:sldId id="861" r:id="rId41"/>
    <p:sldId id="858" r:id="rId4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85168" autoAdjust="0"/>
  </p:normalViewPr>
  <p:slideViewPr>
    <p:cSldViewPr>
      <p:cViewPr varScale="1">
        <p:scale>
          <a:sx n="76" d="100"/>
          <a:sy n="76" d="100"/>
        </p:scale>
        <p:origin x="611" y="43"/>
      </p:cViewPr>
      <p:guideLst>
        <p:guide orient="horz" pos="2160"/>
        <p:guide pos="2880"/>
      </p:guideLst>
    </p:cSldViewPr>
  </p:slideViewPr>
  <p:outlineViewPr>
    <p:cViewPr>
      <p:scale>
        <a:sx n="33" d="100"/>
        <a:sy n="33" d="100"/>
      </p:scale>
      <p:origin x="0" y="-17459"/>
    </p:cViewPr>
  </p:outlineViewPr>
  <p:notesTextViewPr>
    <p:cViewPr>
      <p:scale>
        <a:sx n="100" d="100"/>
        <a:sy n="100" d="100"/>
      </p:scale>
      <p:origin x="0" y="0"/>
    </p:cViewPr>
  </p:notesTextViewPr>
  <p:notesViewPr>
    <p:cSldViewPr showGuides="1">
      <p:cViewPr varScale="1">
        <p:scale>
          <a:sx n="60" d="100"/>
          <a:sy n="60" d="100"/>
        </p:scale>
        <p:origin x="2245" y="5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41269841269843E-2"/>
          <c:y val="8.3932853717026384E-2"/>
          <c:w val="0.553968253968254"/>
          <c:h val="0.83693045563549162"/>
        </c:manualLayout>
      </c:layout>
      <c:pieChart>
        <c:varyColors val="1"/>
        <c:ser>
          <c:idx val="0"/>
          <c:order val="0"/>
          <c:tx>
            <c:strRef>
              <c:f>Sheet1!$A$2</c:f>
              <c:strCache>
                <c:ptCount val="1"/>
                <c:pt idx="0">
                  <c:v>Este</c:v>
                </c:pt>
              </c:strCache>
            </c:strRef>
          </c:tx>
          <c:spPr>
            <a:solidFill>
              <a:schemeClr val="accent1"/>
            </a:solidFill>
            <a:ln w="6468">
              <a:solidFill>
                <a:schemeClr val="tx1"/>
              </a:solidFill>
              <a:prstDash val="solid"/>
            </a:ln>
          </c:spPr>
          <c:explosion val="25"/>
          <c:dPt>
            <c:idx val="0"/>
            <c:bubble3D val="0"/>
            <c:extLst>
              <c:ext xmlns:c16="http://schemas.microsoft.com/office/drawing/2014/chart" uri="{C3380CC4-5D6E-409C-BE32-E72D297353CC}">
                <c16:uniqueId val="{00000000-6E1B-4DA2-9EEE-ABAC9C5F31B2}"/>
              </c:ext>
            </c:extLst>
          </c:dPt>
          <c:dPt>
            <c:idx val="1"/>
            <c:bubble3D val="0"/>
            <c:spPr>
              <a:solidFill>
                <a:schemeClr val="accent2"/>
              </a:solidFill>
              <a:ln w="6468">
                <a:solidFill>
                  <a:schemeClr val="tx1"/>
                </a:solidFill>
                <a:prstDash val="solid"/>
              </a:ln>
            </c:spPr>
            <c:extLst>
              <c:ext xmlns:c16="http://schemas.microsoft.com/office/drawing/2014/chart" uri="{C3380CC4-5D6E-409C-BE32-E72D297353CC}">
                <c16:uniqueId val="{00000001-6E1B-4DA2-9EEE-ABAC9C5F31B2}"/>
              </c:ext>
            </c:extLst>
          </c:dPt>
          <c:dPt>
            <c:idx val="2"/>
            <c:bubble3D val="0"/>
            <c:spPr>
              <a:solidFill>
                <a:schemeClr val="hlink"/>
              </a:solidFill>
              <a:ln w="6468">
                <a:solidFill>
                  <a:schemeClr val="tx1"/>
                </a:solidFill>
                <a:prstDash val="solid"/>
              </a:ln>
            </c:spPr>
            <c:extLst>
              <c:ext xmlns:c16="http://schemas.microsoft.com/office/drawing/2014/chart" uri="{C3380CC4-5D6E-409C-BE32-E72D297353CC}">
                <c16:uniqueId val="{00000002-6E1B-4DA2-9EEE-ABAC9C5F31B2}"/>
              </c:ext>
            </c:extLst>
          </c:dPt>
          <c:cat>
            <c:strRef>
              <c:f>Sheet1!$B$1:$D$1</c:f>
              <c:strCache>
                <c:ptCount val="3"/>
                <c:pt idx="0">
                  <c:v>Investigación (16%)</c:v>
                </c:pt>
                <c:pt idx="1">
                  <c:v>Fabricación (21%)</c:v>
                </c:pt>
                <c:pt idx="2">
                  <c:v>Marketing, Beneficios y Otros (63%)</c:v>
                </c:pt>
              </c:strCache>
            </c:strRef>
          </c:cat>
          <c:val>
            <c:numRef>
              <c:f>Sheet1!$B$2:$D$2</c:f>
              <c:numCache>
                <c:formatCode>General</c:formatCode>
                <c:ptCount val="3"/>
                <c:pt idx="0">
                  <c:v>16</c:v>
                </c:pt>
                <c:pt idx="1">
                  <c:v>21</c:v>
                </c:pt>
                <c:pt idx="2">
                  <c:v>63</c:v>
                </c:pt>
              </c:numCache>
            </c:numRef>
          </c:val>
          <c:extLst>
            <c:ext xmlns:c16="http://schemas.microsoft.com/office/drawing/2014/chart" uri="{C3380CC4-5D6E-409C-BE32-E72D297353CC}">
              <c16:uniqueId val="{00000003-6E1B-4DA2-9EEE-ABAC9C5F31B2}"/>
            </c:ext>
          </c:extLst>
        </c:ser>
        <c:ser>
          <c:idx val="1"/>
          <c:order val="1"/>
          <c:tx>
            <c:strRef>
              <c:f>Sheet1!$A$3</c:f>
              <c:strCache>
                <c:ptCount val="1"/>
              </c:strCache>
            </c:strRef>
          </c:tx>
          <c:spPr>
            <a:solidFill>
              <a:schemeClr val="accent2"/>
            </a:solidFill>
            <a:ln w="6468">
              <a:solidFill>
                <a:schemeClr val="tx1"/>
              </a:solidFill>
              <a:prstDash val="solid"/>
            </a:ln>
          </c:spPr>
          <c:explosion val="25"/>
          <c:dPt>
            <c:idx val="0"/>
            <c:bubble3D val="0"/>
            <c:spPr>
              <a:solidFill>
                <a:schemeClr val="accent1"/>
              </a:solidFill>
              <a:ln w="6468">
                <a:solidFill>
                  <a:schemeClr val="tx1"/>
                </a:solidFill>
                <a:prstDash val="solid"/>
              </a:ln>
            </c:spPr>
            <c:extLst>
              <c:ext xmlns:c16="http://schemas.microsoft.com/office/drawing/2014/chart" uri="{C3380CC4-5D6E-409C-BE32-E72D297353CC}">
                <c16:uniqueId val="{00000004-6E1B-4DA2-9EEE-ABAC9C5F31B2}"/>
              </c:ext>
            </c:extLst>
          </c:dPt>
          <c:dPt>
            <c:idx val="1"/>
            <c:bubble3D val="0"/>
            <c:extLst>
              <c:ext xmlns:c16="http://schemas.microsoft.com/office/drawing/2014/chart" uri="{C3380CC4-5D6E-409C-BE32-E72D297353CC}">
                <c16:uniqueId val="{00000005-6E1B-4DA2-9EEE-ABAC9C5F31B2}"/>
              </c:ext>
            </c:extLst>
          </c:dPt>
          <c:dPt>
            <c:idx val="2"/>
            <c:bubble3D val="0"/>
            <c:spPr>
              <a:solidFill>
                <a:schemeClr val="hlink"/>
              </a:solidFill>
              <a:ln w="6468">
                <a:solidFill>
                  <a:schemeClr val="tx1"/>
                </a:solidFill>
                <a:prstDash val="solid"/>
              </a:ln>
            </c:spPr>
            <c:extLst>
              <c:ext xmlns:c16="http://schemas.microsoft.com/office/drawing/2014/chart" uri="{C3380CC4-5D6E-409C-BE32-E72D297353CC}">
                <c16:uniqueId val="{00000006-6E1B-4DA2-9EEE-ABAC9C5F31B2}"/>
              </c:ext>
            </c:extLst>
          </c:dPt>
          <c:cat>
            <c:strRef>
              <c:f>Sheet1!$B$1:$D$1</c:f>
              <c:strCache>
                <c:ptCount val="3"/>
                <c:pt idx="0">
                  <c:v>Investigación (16%)</c:v>
                </c:pt>
                <c:pt idx="1">
                  <c:v>Fabricación (21%)</c:v>
                </c:pt>
                <c:pt idx="2">
                  <c:v>Marketing, Beneficios y Otros (63%)</c:v>
                </c:pt>
              </c:strCache>
            </c:strRef>
          </c:cat>
          <c:val>
            <c:numRef>
              <c:f>Sheet1!$B$3:$D$3</c:f>
              <c:numCache>
                <c:formatCode>General</c:formatCode>
                <c:ptCount val="3"/>
              </c:numCache>
            </c:numRef>
          </c:val>
          <c:extLst>
            <c:ext xmlns:c16="http://schemas.microsoft.com/office/drawing/2014/chart" uri="{C3380CC4-5D6E-409C-BE32-E72D297353CC}">
              <c16:uniqueId val="{00000007-6E1B-4DA2-9EEE-ABAC9C5F31B2}"/>
            </c:ext>
          </c:extLst>
        </c:ser>
        <c:ser>
          <c:idx val="2"/>
          <c:order val="2"/>
          <c:tx>
            <c:strRef>
              <c:f>Sheet1!$A$4</c:f>
              <c:strCache>
                <c:ptCount val="1"/>
              </c:strCache>
            </c:strRef>
          </c:tx>
          <c:spPr>
            <a:solidFill>
              <a:schemeClr val="hlink"/>
            </a:solidFill>
            <a:ln w="6468">
              <a:solidFill>
                <a:schemeClr val="tx1"/>
              </a:solidFill>
              <a:prstDash val="solid"/>
            </a:ln>
          </c:spPr>
          <c:explosion val="25"/>
          <c:dPt>
            <c:idx val="0"/>
            <c:bubble3D val="0"/>
            <c:spPr>
              <a:solidFill>
                <a:schemeClr val="accent1"/>
              </a:solidFill>
              <a:ln w="6468">
                <a:solidFill>
                  <a:schemeClr val="tx1"/>
                </a:solidFill>
                <a:prstDash val="solid"/>
              </a:ln>
            </c:spPr>
            <c:extLst>
              <c:ext xmlns:c16="http://schemas.microsoft.com/office/drawing/2014/chart" uri="{C3380CC4-5D6E-409C-BE32-E72D297353CC}">
                <c16:uniqueId val="{00000008-6E1B-4DA2-9EEE-ABAC9C5F31B2}"/>
              </c:ext>
            </c:extLst>
          </c:dPt>
          <c:dPt>
            <c:idx val="1"/>
            <c:bubble3D val="0"/>
            <c:spPr>
              <a:solidFill>
                <a:schemeClr val="accent2"/>
              </a:solidFill>
              <a:ln w="6468">
                <a:solidFill>
                  <a:schemeClr val="tx1"/>
                </a:solidFill>
                <a:prstDash val="solid"/>
              </a:ln>
            </c:spPr>
            <c:extLst>
              <c:ext xmlns:c16="http://schemas.microsoft.com/office/drawing/2014/chart" uri="{C3380CC4-5D6E-409C-BE32-E72D297353CC}">
                <c16:uniqueId val="{00000009-6E1B-4DA2-9EEE-ABAC9C5F31B2}"/>
              </c:ext>
            </c:extLst>
          </c:dPt>
          <c:dPt>
            <c:idx val="2"/>
            <c:bubble3D val="0"/>
            <c:extLst>
              <c:ext xmlns:c16="http://schemas.microsoft.com/office/drawing/2014/chart" uri="{C3380CC4-5D6E-409C-BE32-E72D297353CC}">
                <c16:uniqueId val="{0000000A-6E1B-4DA2-9EEE-ABAC9C5F31B2}"/>
              </c:ext>
            </c:extLst>
          </c:dPt>
          <c:cat>
            <c:strRef>
              <c:f>Sheet1!$B$1:$D$1</c:f>
              <c:strCache>
                <c:ptCount val="3"/>
                <c:pt idx="0">
                  <c:v>Investigación (16%)</c:v>
                </c:pt>
                <c:pt idx="1">
                  <c:v>Fabricación (21%)</c:v>
                </c:pt>
                <c:pt idx="2">
                  <c:v>Marketing, Beneficios y Otros (63%)</c:v>
                </c:pt>
              </c:strCache>
            </c:strRef>
          </c:cat>
          <c:val>
            <c:numRef>
              <c:f>Sheet1!$B$4:$D$4</c:f>
              <c:numCache>
                <c:formatCode>General</c:formatCode>
                <c:ptCount val="3"/>
              </c:numCache>
            </c:numRef>
          </c:val>
          <c:extLst>
            <c:ext xmlns:c16="http://schemas.microsoft.com/office/drawing/2014/chart" uri="{C3380CC4-5D6E-409C-BE32-E72D297353CC}">
              <c16:uniqueId val="{0000000B-6E1B-4DA2-9EEE-ABAC9C5F31B2}"/>
            </c:ext>
          </c:extLst>
        </c:ser>
        <c:dLbls>
          <c:showLegendKey val="0"/>
          <c:showVal val="0"/>
          <c:showCatName val="0"/>
          <c:showSerName val="0"/>
          <c:showPercent val="0"/>
          <c:showBubbleSize val="0"/>
          <c:showLeaderLines val="1"/>
        </c:dLbls>
        <c:firstSliceAng val="0"/>
      </c:pieChart>
      <c:spPr>
        <a:noFill/>
        <a:ln w="6468">
          <a:solidFill>
            <a:schemeClr val="tx1"/>
          </a:solidFill>
          <a:prstDash val="solid"/>
        </a:ln>
      </c:spPr>
    </c:plotArea>
    <c:legend>
      <c:legendPos val="r"/>
      <c:layout>
        <c:manualLayout>
          <c:xMode val="edge"/>
          <c:yMode val="edge"/>
          <c:x val="0.69206349206349205"/>
          <c:y val="0.17266187050359713"/>
          <c:w val="0.30158730158730157"/>
          <c:h val="0.65707434052757796"/>
        </c:manualLayout>
      </c:layout>
      <c:overlay val="0"/>
      <c:spPr>
        <a:noFill/>
        <a:ln w="1617">
          <a:solidFill>
            <a:schemeClr val="tx1"/>
          </a:solidFill>
          <a:prstDash val="solid"/>
        </a:ln>
      </c:spPr>
      <c:txPr>
        <a:bodyPr/>
        <a:lstStyle/>
        <a:p>
          <a:pPr>
            <a:defRPr sz="1400" b="1" i="0" u="none" strike="noStrike" baseline="0">
              <a:solidFill>
                <a:schemeClr val="tx1"/>
              </a:solidFill>
              <a:latin typeface="Arial"/>
              <a:ea typeface="Arial"/>
              <a:cs typeface="Arial"/>
            </a:defRPr>
          </a:pPr>
          <a:endParaRPr lang="es-ES"/>
        </a:p>
      </c:txPr>
    </c:legend>
    <c:plotVisOnly val="1"/>
    <c:dispBlanksAs val="zero"/>
    <c:showDLblsOverMax val="0"/>
  </c:chart>
  <c:spPr>
    <a:noFill/>
    <a:ln>
      <a:noFill/>
    </a:ln>
  </c:spPr>
  <c:txPr>
    <a:bodyPr/>
    <a:lstStyle/>
    <a:p>
      <a:pPr>
        <a:defRPr sz="917" b="1" i="0" u="none" strike="noStrike" baseline="0">
          <a:solidFill>
            <a:schemeClr val="tx1"/>
          </a:solidFill>
          <a:latin typeface="Arial"/>
          <a:ea typeface="Arial"/>
          <a:cs typeface="Arial"/>
        </a:defRPr>
      </a:pPr>
      <a:endParaRPr lang="es-E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3C8652-07BC-4C5A-86B6-3D60BA97085A}" type="doc">
      <dgm:prSet loTypeId="urn:microsoft.com/office/officeart/2005/8/layout/arrow2" loCatId="process" qsTypeId="urn:microsoft.com/office/officeart/2005/8/quickstyle/3d3" qsCatId="3D" csTypeId="urn:microsoft.com/office/officeart/2005/8/colors/accent3_2" csCatId="accent3" phldr="1"/>
      <dgm:spPr/>
      <dgm:t>
        <a:bodyPr/>
        <a:lstStyle/>
        <a:p>
          <a:endParaRPr lang="es-ES"/>
        </a:p>
      </dgm:t>
    </dgm:pt>
    <dgm:pt modelId="{B21BCF05-C342-4DD5-A113-8AF0428A4CFB}">
      <dgm:prSet phldrT="[Texto]" custT="1"/>
      <dgm:spPr/>
      <dgm:t>
        <a:bodyPr/>
        <a:lstStyle/>
        <a:p>
          <a:pPr algn="l"/>
          <a:r>
            <a:rPr lang="es-ES_tradnl" altLang="es-ES" sz="1800" b="1" dirty="0">
              <a:latin typeface="Calibri" panose="020F0502020204030204" pitchFamily="34" charset="0"/>
            </a:rPr>
            <a:t>Crecimiento de la economía </a:t>
          </a:r>
          <a:r>
            <a:rPr lang="es-ES_tradnl" altLang="es-ES" sz="1800" dirty="0">
              <a:latin typeface="Calibri" panose="020F0502020204030204" pitchFamily="34" charset="0"/>
            </a:rPr>
            <a:t>en términos de PIB</a:t>
          </a:r>
          <a:endParaRPr lang="es-ES" sz="1800" b="1" dirty="0"/>
        </a:p>
      </dgm:t>
    </dgm:pt>
    <dgm:pt modelId="{CE26DD41-BB96-4798-9B26-D5322D609610}" type="parTrans" cxnId="{6629E155-7D39-4167-BFEB-F41FF84B08DD}">
      <dgm:prSet/>
      <dgm:spPr/>
      <dgm:t>
        <a:bodyPr/>
        <a:lstStyle/>
        <a:p>
          <a:endParaRPr lang="es-ES"/>
        </a:p>
      </dgm:t>
    </dgm:pt>
    <dgm:pt modelId="{E3FDAF53-AFB8-4445-A145-0A5B79DFD735}" type="sibTrans" cxnId="{6629E155-7D39-4167-BFEB-F41FF84B08DD}">
      <dgm:prSet/>
      <dgm:spPr/>
      <dgm:t>
        <a:bodyPr/>
        <a:lstStyle/>
        <a:p>
          <a:endParaRPr lang="es-ES"/>
        </a:p>
      </dgm:t>
    </dgm:pt>
    <dgm:pt modelId="{69133070-0DA7-4B1F-9206-26DD7BA795E9}">
      <dgm:prSet phldrT="[Texto]" custT="1"/>
      <dgm:spPr/>
      <dgm:t>
        <a:bodyPr/>
        <a:lstStyle/>
        <a:p>
          <a:pPr algn="l"/>
          <a:r>
            <a:rPr lang="es-ES_tradnl" altLang="es-ES" sz="2400" dirty="0">
              <a:latin typeface="Calibri" panose="020F0502020204030204" pitchFamily="34" charset="0"/>
            </a:rPr>
            <a:t>Modelo de </a:t>
          </a:r>
          <a:r>
            <a:rPr lang="es-ES_tradnl" altLang="es-ES" sz="2400" b="1" dirty="0">
              <a:latin typeface="Calibri" panose="020F0502020204030204" pitchFamily="34" charset="0"/>
            </a:rPr>
            <a:t>gestión</a:t>
          </a:r>
          <a:r>
            <a:rPr lang="es-ES_tradnl" altLang="es-ES" sz="2400" dirty="0">
              <a:latin typeface="Calibri" panose="020F0502020204030204" pitchFamily="34" charset="0"/>
            </a:rPr>
            <a:t> del medicamento</a:t>
          </a:r>
          <a:r>
            <a:rPr lang="es-ES_tradnl" altLang="es-ES" sz="2400" b="1" dirty="0">
              <a:latin typeface="Calibri" panose="020F0502020204030204" pitchFamily="34" charset="0"/>
            </a:rPr>
            <a:t> </a:t>
          </a:r>
        </a:p>
      </dgm:t>
    </dgm:pt>
    <dgm:pt modelId="{FAAB23DF-B342-47DF-9B4B-0E8B38EC293C}" type="parTrans" cxnId="{F50A856D-5B8F-4F66-BDF9-FE489D4F167D}">
      <dgm:prSet/>
      <dgm:spPr/>
      <dgm:t>
        <a:bodyPr/>
        <a:lstStyle/>
        <a:p>
          <a:endParaRPr lang="es-ES"/>
        </a:p>
      </dgm:t>
    </dgm:pt>
    <dgm:pt modelId="{77F62848-48EB-49F4-9972-238EEA2BEC02}" type="sibTrans" cxnId="{F50A856D-5B8F-4F66-BDF9-FE489D4F167D}">
      <dgm:prSet/>
      <dgm:spPr/>
      <dgm:t>
        <a:bodyPr/>
        <a:lstStyle/>
        <a:p>
          <a:endParaRPr lang="es-ES"/>
        </a:p>
      </dgm:t>
    </dgm:pt>
    <dgm:pt modelId="{897004D8-5C5C-4DCD-A3AF-7D2890B90A91}">
      <dgm:prSet phldrT="[Texto]" custT="1"/>
      <dgm:spPr/>
      <dgm:t>
        <a:bodyPr/>
        <a:lstStyle/>
        <a:p>
          <a:pPr algn="l"/>
          <a:r>
            <a:rPr lang="es-ES_tradnl" altLang="es-ES" sz="2400" b="1" dirty="0">
              <a:latin typeface="Calibri" panose="020F0502020204030204" pitchFamily="34" charset="0"/>
            </a:rPr>
            <a:t>Control de la prescripción</a:t>
          </a:r>
          <a:r>
            <a:rPr lang="es-ES_tradnl" altLang="es-ES" sz="2400" dirty="0">
              <a:latin typeface="Calibri" panose="020F0502020204030204" pitchFamily="34" charset="0"/>
            </a:rPr>
            <a:t>.</a:t>
          </a:r>
          <a:r>
            <a:rPr lang="es-ES" sz="2400" b="1" dirty="0"/>
            <a:t>                                     </a:t>
          </a:r>
          <a:endParaRPr lang="es-ES_tradnl" altLang="es-ES" sz="2400" dirty="0">
            <a:latin typeface="Calibri" panose="020F0502020204030204" pitchFamily="34" charset="0"/>
          </a:endParaRPr>
        </a:p>
      </dgm:t>
    </dgm:pt>
    <dgm:pt modelId="{DB1FCAE0-7B22-4441-9431-7C5969AD66C4}" type="parTrans" cxnId="{F9556EA3-6AEA-40B0-8294-493E721C9B38}">
      <dgm:prSet/>
      <dgm:spPr/>
      <dgm:t>
        <a:bodyPr/>
        <a:lstStyle/>
        <a:p>
          <a:endParaRPr lang="es-ES"/>
        </a:p>
      </dgm:t>
    </dgm:pt>
    <dgm:pt modelId="{98EE26B1-F158-4CD7-ACFF-C7C86463C748}" type="sibTrans" cxnId="{F9556EA3-6AEA-40B0-8294-493E721C9B38}">
      <dgm:prSet/>
      <dgm:spPr/>
      <dgm:t>
        <a:bodyPr/>
        <a:lstStyle/>
        <a:p>
          <a:endParaRPr lang="es-ES"/>
        </a:p>
      </dgm:t>
    </dgm:pt>
    <dgm:pt modelId="{CB2623E9-EB35-41FD-A513-AC81A0D61559}" type="pres">
      <dgm:prSet presAssocID="{F83C8652-07BC-4C5A-86B6-3D60BA97085A}" presName="arrowDiagram" presStyleCnt="0">
        <dgm:presLayoutVars>
          <dgm:chMax val="5"/>
          <dgm:dir/>
          <dgm:resizeHandles val="exact"/>
        </dgm:presLayoutVars>
      </dgm:prSet>
      <dgm:spPr/>
    </dgm:pt>
    <dgm:pt modelId="{E2DD5CD1-28B0-4D3B-9B9A-DDF9F8179EDF}" type="pres">
      <dgm:prSet presAssocID="{F83C8652-07BC-4C5A-86B6-3D60BA97085A}" presName="arrow" presStyleLbl="bgShp" presStyleIdx="0" presStyleCnt="1" custLinFactNeighborY="168"/>
      <dgm:spPr/>
    </dgm:pt>
    <dgm:pt modelId="{BCB3EF1C-397B-478F-87A8-1F4C22923AF0}" type="pres">
      <dgm:prSet presAssocID="{F83C8652-07BC-4C5A-86B6-3D60BA97085A}" presName="arrowDiagram3" presStyleCnt="0"/>
      <dgm:spPr/>
    </dgm:pt>
    <dgm:pt modelId="{EAA827F5-FA1E-4041-9B72-F461E8987117}" type="pres">
      <dgm:prSet presAssocID="{B21BCF05-C342-4DD5-A113-8AF0428A4CFB}" presName="bullet3a" presStyleLbl="node1" presStyleIdx="0" presStyleCnt="3"/>
      <dgm:spPr/>
    </dgm:pt>
    <dgm:pt modelId="{748330AC-D981-4116-BD1A-214A144BB380}" type="pres">
      <dgm:prSet presAssocID="{B21BCF05-C342-4DD5-A113-8AF0428A4CFB}" presName="textBox3a" presStyleLbl="revTx" presStyleIdx="0" presStyleCnt="3">
        <dgm:presLayoutVars>
          <dgm:bulletEnabled val="1"/>
        </dgm:presLayoutVars>
      </dgm:prSet>
      <dgm:spPr/>
    </dgm:pt>
    <dgm:pt modelId="{8872D7B8-4631-4B55-B390-A14C4C0F3C77}" type="pres">
      <dgm:prSet presAssocID="{69133070-0DA7-4B1F-9206-26DD7BA795E9}" presName="bullet3b" presStyleLbl="node1" presStyleIdx="1" presStyleCnt="3"/>
      <dgm:spPr/>
    </dgm:pt>
    <dgm:pt modelId="{09D9735D-8635-4BF4-9C2C-3BB686966E61}" type="pres">
      <dgm:prSet presAssocID="{69133070-0DA7-4B1F-9206-26DD7BA795E9}" presName="textBox3b" presStyleLbl="revTx" presStyleIdx="1" presStyleCnt="3">
        <dgm:presLayoutVars>
          <dgm:bulletEnabled val="1"/>
        </dgm:presLayoutVars>
      </dgm:prSet>
      <dgm:spPr/>
    </dgm:pt>
    <dgm:pt modelId="{6D545F27-01D6-4E08-9FD1-5B247E8DE4F7}" type="pres">
      <dgm:prSet presAssocID="{897004D8-5C5C-4DCD-A3AF-7D2890B90A91}" presName="bullet3c" presStyleLbl="node1" presStyleIdx="2" presStyleCnt="3"/>
      <dgm:spPr/>
    </dgm:pt>
    <dgm:pt modelId="{46506307-73AD-4826-B318-07E28A096D6C}" type="pres">
      <dgm:prSet presAssocID="{897004D8-5C5C-4DCD-A3AF-7D2890B90A91}" presName="textBox3c" presStyleLbl="revTx" presStyleIdx="2" presStyleCnt="3">
        <dgm:presLayoutVars>
          <dgm:bulletEnabled val="1"/>
        </dgm:presLayoutVars>
      </dgm:prSet>
      <dgm:spPr/>
    </dgm:pt>
  </dgm:ptLst>
  <dgm:cxnLst>
    <dgm:cxn modelId="{2BD26205-96A4-413D-B855-800E10950FB9}" type="presOf" srcId="{69133070-0DA7-4B1F-9206-26DD7BA795E9}" destId="{09D9735D-8635-4BF4-9C2C-3BB686966E61}" srcOrd="0" destOrd="0" presId="urn:microsoft.com/office/officeart/2005/8/layout/arrow2"/>
    <dgm:cxn modelId="{6662B061-7BEE-4210-87A6-49FEA5203259}" type="presOf" srcId="{B21BCF05-C342-4DD5-A113-8AF0428A4CFB}" destId="{748330AC-D981-4116-BD1A-214A144BB380}" srcOrd="0" destOrd="0" presId="urn:microsoft.com/office/officeart/2005/8/layout/arrow2"/>
    <dgm:cxn modelId="{F50A856D-5B8F-4F66-BDF9-FE489D4F167D}" srcId="{F83C8652-07BC-4C5A-86B6-3D60BA97085A}" destId="{69133070-0DA7-4B1F-9206-26DD7BA795E9}" srcOrd="1" destOrd="0" parTransId="{FAAB23DF-B342-47DF-9B4B-0E8B38EC293C}" sibTransId="{77F62848-48EB-49F4-9972-238EEA2BEC02}"/>
    <dgm:cxn modelId="{6629E155-7D39-4167-BFEB-F41FF84B08DD}" srcId="{F83C8652-07BC-4C5A-86B6-3D60BA97085A}" destId="{B21BCF05-C342-4DD5-A113-8AF0428A4CFB}" srcOrd="0" destOrd="0" parTransId="{CE26DD41-BB96-4798-9B26-D5322D609610}" sibTransId="{E3FDAF53-AFB8-4445-A145-0A5B79DFD735}"/>
    <dgm:cxn modelId="{66E11091-D5AB-46BA-A0E7-E0D695FB2DA7}" type="presOf" srcId="{897004D8-5C5C-4DCD-A3AF-7D2890B90A91}" destId="{46506307-73AD-4826-B318-07E28A096D6C}" srcOrd="0" destOrd="0" presId="urn:microsoft.com/office/officeart/2005/8/layout/arrow2"/>
    <dgm:cxn modelId="{F9556EA3-6AEA-40B0-8294-493E721C9B38}" srcId="{F83C8652-07BC-4C5A-86B6-3D60BA97085A}" destId="{897004D8-5C5C-4DCD-A3AF-7D2890B90A91}" srcOrd="2" destOrd="0" parTransId="{DB1FCAE0-7B22-4441-9431-7C5969AD66C4}" sibTransId="{98EE26B1-F158-4CD7-ACFF-C7C86463C748}"/>
    <dgm:cxn modelId="{D44D10A8-4E51-8B44-BC85-C9DC77DF4374}" type="presOf" srcId="{F83C8652-07BC-4C5A-86B6-3D60BA97085A}" destId="{CB2623E9-EB35-41FD-A513-AC81A0D61559}" srcOrd="0" destOrd="0" presId="urn:microsoft.com/office/officeart/2005/8/layout/arrow2"/>
    <dgm:cxn modelId="{276DB61B-688E-7E4E-9486-29D9BBDA50BE}" type="presParOf" srcId="{CB2623E9-EB35-41FD-A513-AC81A0D61559}" destId="{E2DD5CD1-28B0-4D3B-9B9A-DDF9F8179EDF}" srcOrd="0" destOrd="0" presId="urn:microsoft.com/office/officeart/2005/8/layout/arrow2"/>
    <dgm:cxn modelId="{D2F8DF76-1E07-4D0F-A53D-310ABDE4919C}" type="presParOf" srcId="{CB2623E9-EB35-41FD-A513-AC81A0D61559}" destId="{BCB3EF1C-397B-478F-87A8-1F4C22923AF0}" srcOrd="1" destOrd="0" presId="urn:microsoft.com/office/officeart/2005/8/layout/arrow2"/>
    <dgm:cxn modelId="{2661E16E-27FF-497B-B0E6-951CB4A07CC3}" type="presParOf" srcId="{BCB3EF1C-397B-478F-87A8-1F4C22923AF0}" destId="{EAA827F5-FA1E-4041-9B72-F461E8987117}" srcOrd="0" destOrd="0" presId="urn:microsoft.com/office/officeart/2005/8/layout/arrow2"/>
    <dgm:cxn modelId="{D1E27161-E111-4374-AB81-0EDE154E0DB6}" type="presParOf" srcId="{BCB3EF1C-397B-478F-87A8-1F4C22923AF0}" destId="{748330AC-D981-4116-BD1A-214A144BB380}" srcOrd="1" destOrd="0" presId="urn:microsoft.com/office/officeart/2005/8/layout/arrow2"/>
    <dgm:cxn modelId="{B20B512E-B0C1-4806-BF1D-8DBA1DA40E18}" type="presParOf" srcId="{BCB3EF1C-397B-478F-87A8-1F4C22923AF0}" destId="{8872D7B8-4631-4B55-B390-A14C4C0F3C77}" srcOrd="2" destOrd="0" presId="urn:microsoft.com/office/officeart/2005/8/layout/arrow2"/>
    <dgm:cxn modelId="{0DCAD9E9-AF43-4BE6-99D1-8DB16BC7F4B2}" type="presParOf" srcId="{BCB3EF1C-397B-478F-87A8-1F4C22923AF0}" destId="{09D9735D-8635-4BF4-9C2C-3BB686966E61}" srcOrd="3" destOrd="0" presId="urn:microsoft.com/office/officeart/2005/8/layout/arrow2"/>
    <dgm:cxn modelId="{76F59FC0-CE3A-4660-A2F0-BBEE20FA9230}" type="presParOf" srcId="{BCB3EF1C-397B-478F-87A8-1F4C22923AF0}" destId="{6D545F27-01D6-4E08-9FD1-5B247E8DE4F7}" srcOrd="4" destOrd="0" presId="urn:microsoft.com/office/officeart/2005/8/layout/arrow2"/>
    <dgm:cxn modelId="{4FB85BB8-41F3-44EF-8981-E127FDA41477}" type="presParOf" srcId="{BCB3EF1C-397B-478F-87A8-1F4C22923AF0}" destId="{46506307-73AD-4826-B318-07E28A096D6C}"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D5CD1-28B0-4D3B-9B9A-DDF9F8179EDF}">
      <dsp:nvSpPr>
        <dsp:cNvPr id="0" name=""/>
        <dsp:cNvSpPr/>
      </dsp:nvSpPr>
      <dsp:spPr>
        <a:xfrm>
          <a:off x="143750" y="0"/>
          <a:ext cx="8856499" cy="5535312"/>
        </a:xfrm>
        <a:prstGeom prst="swooshArrow">
          <a:avLst>
            <a:gd name="adj1" fmla="val 25000"/>
            <a:gd name="adj2" fmla="val 25000"/>
          </a:avLst>
        </a:prstGeom>
        <a:solidFill>
          <a:schemeClr val="accent3">
            <a:tint val="4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AA827F5-FA1E-4041-9B72-F461E8987117}">
      <dsp:nvSpPr>
        <dsp:cNvPr id="0" name=""/>
        <dsp:cNvSpPr/>
      </dsp:nvSpPr>
      <dsp:spPr>
        <a:xfrm>
          <a:off x="1268525" y="3820472"/>
          <a:ext cx="230268" cy="230268"/>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48330AC-D981-4116-BD1A-214A144BB380}">
      <dsp:nvSpPr>
        <dsp:cNvPr id="0" name=""/>
        <dsp:cNvSpPr/>
      </dsp:nvSpPr>
      <dsp:spPr>
        <a:xfrm>
          <a:off x="1383660" y="3935606"/>
          <a:ext cx="2063564" cy="159970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2015" tIns="0" rIns="0" bIns="0" numCol="1" spcCol="1270" anchor="t" anchorCtr="0">
          <a:noAutofit/>
        </a:bodyPr>
        <a:lstStyle/>
        <a:p>
          <a:pPr marL="0" lvl="0" indent="0" algn="l" defTabSz="800100">
            <a:lnSpc>
              <a:spcPct val="90000"/>
            </a:lnSpc>
            <a:spcBef>
              <a:spcPct val="0"/>
            </a:spcBef>
            <a:spcAft>
              <a:spcPct val="35000"/>
            </a:spcAft>
            <a:buNone/>
          </a:pPr>
          <a:r>
            <a:rPr lang="es-ES_tradnl" altLang="es-ES" sz="1800" b="1" kern="1200" dirty="0">
              <a:latin typeface="Calibri" panose="020F0502020204030204" pitchFamily="34" charset="0"/>
            </a:rPr>
            <a:t>Crecimiento de la economía </a:t>
          </a:r>
          <a:r>
            <a:rPr lang="es-ES_tradnl" altLang="es-ES" sz="1800" kern="1200" dirty="0">
              <a:latin typeface="Calibri" panose="020F0502020204030204" pitchFamily="34" charset="0"/>
            </a:rPr>
            <a:t>en términos de PIB</a:t>
          </a:r>
          <a:endParaRPr lang="es-ES" sz="1800" b="1" kern="1200" dirty="0"/>
        </a:p>
      </dsp:txBody>
      <dsp:txXfrm>
        <a:off x="1383660" y="3935606"/>
        <a:ext cx="2063564" cy="1599705"/>
      </dsp:txXfrm>
    </dsp:sp>
    <dsp:sp modelId="{8872D7B8-4631-4B55-B390-A14C4C0F3C77}">
      <dsp:nvSpPr>
        <dsp:cNvPr id="0" name=""/>
        <dsp:cNvSpPr/>
      </dsp:nvSpPr>
      <dsp:spPr>
        <a:xfrm>
          <a:off x="3301092" y="2315974"/>
          <a:ext cx="416255" cy="416255"/>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9D9735D-8635-4BF4-9C2C-3BB686966E61}">
      <dsp:nvSpPr>
        <dsp:cNvPr id="0" name=""/>
        <dsp:cNvSpPr/>
      </dsp:nvSpPr>
      <dsp:spPr>
        <a:xfrm>
          <a:off x="3509220" y="2524102"/>
          <a:ext cx="2125559" cy="301120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20565" tIns="0" rIns="0" bIns="0" numCol="1" spcCol="1270" anchor="t" anchorCtr="0">
          <a:noAutofit/>
        </a:bodyPr>
        <a:lstStyle/>
        <a:p>
          <a:pPr marL="0" lvl="0" indent="0" algn="l" defTabSz="1066800">
            <a:lnSpc>
              <a:spcPct val="90000"/>
            </a:lnSpc>
            <a:spcBef>
              <a:spcPct val="0"/>
            </a:spcBef>
            <a:spcAft>
              <a:spcPct val="35000"/>
            </a:spcAft>
            <a:buNone/>
          </a:pPr>
          <a:r>
            <a:rPr lang="es-ES_tradnl" altLang="es-ES" sz="2400" kern="1200" dirty="0">
              <a:latin typeface="Calibri" panose="020F0502020204030204" pitchFamily="34" charset="0"/>
            </a:rPr>
            <a:t>Modelo de </a:t>
          </a:r>
          <a:r>
            <a:rPr lang="es-ES_tradnl" altLang="es-ES" sz="2400" b="1" kern="1200" dirty="0">
              <a:latin typeface="Calibri" panose="020F0502020204030204" pitchFamily="34" charset="0"/>
            </a:rPr>
            <a:t>gestión</a:t>
          </a:r>
          <a:r>
            <a:rPr lang="es-ES_tradnl" altLang="es-ES" sz="2400" kern="1200" dirty="0">
              <a:latin typeface="Calibri" panose="020F0502020204030204" pitchFamily="34" charset="0"/>
            </a:rPr>
            <a:t> del medicamento</a:t>
          </a:r>
          <a:r>
            <a:rPr lang="es-ES_tradnl" altLang="es-ES" sz="2400" b="1" kern="1200" dirty="0">
              <a:latin typeface="Calibri" panose="020F0502020204030204" pitchFamily="34" charset="0"/>
            </a:rPr>
            <a:t> </a:t>
          </a:r>
        </a:p>
      </dsp:txBody>
      <dsp:txXfrm>
        <a:off x="3509220" y="2524102"/>
        <a:ext cx="2125559" cy="3011209"/>
      </dsp:txXfrm>
    </dsp:sp>
    <dsp:sp modelId="{6D545F27-01D6-4E08-9FD1-5B247E8DE4F7}">
      <dsp:nvSpPr>
        <dsp:cNvPr id="0" name=""/>
        <dsp:cNvSpPr/>
      </dsp:nvSpPr>
      <dsp:spPr>
        <a:xfrm>
          <a:off x="5745486" y="1400433"/>
          <a:ext cx="575672" cy="575672"/>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6506307-73AD-4826-B318-07E28A096D6C}">
      <dsp:nvSpPr>
        <dsp:cNvPr id="0" name=""/>
        <dsp:cNvSpPr/>
      </dsp:nvSpPr>
      <dsp:spPr>
        <a:xfrm>
          <a:off x="6033322" y="1688270"/>
          <a:ext cx="2125559" cy="384704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05037" tIns="0" rIns="0" bIns="0" numCol="1" spcCol="1270" anchor="t" anchorCtr="0">
          <a:noAutofit/>
        </a:bodyPr>
        <a:lstStyle/>
        <a:p>
          <a:pPr marL="0" lvl="0" indent="0" algn="l" defTabSz="1066800">
            <a:lnSpc>
              <a:spcPct val="90000"/>
            </a:lnSpc>
            <a:spcBef>
              <a:spcPct val="0"/>
            </a:spcBef>
            <a:spcAft>
              <a:spcPct val="35000"/>
            </a:spcAft>
            <a:buNone/>
          </a:pPr>
          <a:r>
            <a:rPr lang="es-ES_tradnl" altLang="es-ES" sz="2400" b="1" kern="1200" dirty="0">
              <a:latin typeface="Calibri" panose="020F0502020204030204" pitchFamily="34" charset="0"/>
            </a:rPr>
            <a:t>Control de la prescripción</a:t>
          </a:r>
          <a:r>
            <a:rPr lang="es-ES_tradnl" altLang="es-ES" sz="2400" kern="1200" dirty="0">
              <a:latin typeface="Calibri" panose="020F0502020204030204" pitchFamily="34" charset="0"/>
            </a:rPr>
            <a:t>.</a:t>
          </a:r>
          <a:r>
            <a:rPr lang="es-ES" sz="2400" b="1" kern="1200" dirty="0"/>
            <a:t>                                     </a:t>
          </a:r>
          <a:endParaRPr lang="es-ES_tradnl" altLang="es-ES" sz="2400" kern="1200" dirty="0">
            <a:latin typeface="Calibri" panose="020F0502020204030204" pitchFamily="34" charset="0"/>
          </a:endParaRPr>
        </a:p>
      </dsp:txBody>
      <dsp:txXfrm>
        <a:off x="6033322" y="1688270"/>
        <a:ext cx="2125559" cy="384704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FEC282-D4FC-43A4-B0BB-D259815D5586}" type="datetimeFigureOut">
              <a:rPr lang="es-ES" smtClean="0"/>
              <a:pPr/>
              <a:t>24/10/2018</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413BA3-6F2D-4D21-9DBA-7C94DE2B9D38}" type="slidenum">
              <a:rPr lang="es-ES" smtClean="0"/>
              <a:pPr/>
              <a:t>‹Nº›</a:t>
            </a:fld>
            <a:endParaRPr lang="es-ES" dirty="0"/>
          </a:p>
        </p:txBody>
      </p:sp>
    </p:spTree>
    <p:extLst>
      <p:ext uri="{BB962C8B-B14F-4D97-AF65-F5344CB8AC3E}">
        <p14:creationId xmlns:p14="http://schemas.microsoft.com/office/powerpoint/2010/main" val="723996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cyip.com/2016/06/hep-c-drug-pricing-new-study-finds-sofosbuvir-globally-unaffordable.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Dicen que este debate es </a:t>
            </a:r>
            <a:r>
              <a:rPr lang="es-ES" dirty="0" err="1"/>
              <a:t>ideologico</a:t>
            </a:r>
            <a:endParaRPr lang="es-ES" dirty="0"/>
          </a:p>
        </p:txBody>
      </p:sp>
      <p:sp>
        <p:nvSpPr>
          <p:cNvPr id="4" name="Marcador de número de diapositiva 3"/>
          <p:cNvSpPr>
            <a:spLocks noGrp="1"/>
          </p:cNvSpPr>
          <p:nvPr>
            <p:ph type="sldNum" sz="quarter" idx="10"/>
          </p:nvPr>
        </p:nvSpPr>
        <p:spPr/>
        <p:txBody>
          <a:bodyPr/>
          <a:lstStyle/>
          <a:p>
            <a:fld id="{ED413BA3-6F2D-4D21-9DBA-7C94DE2B9D38}" type="slidenum">
              <a:rPr lang="es-ES" smtClean="0"/>
              <a:pPr/>
              <a:t>6</a:t>
            </a:fld>
            <a:endParaRPr lang="es-ES" dirty="0"/>
          </a:p>
        </p:txBody>
      </p:sp>
    </p:spTree>
    <p:extLst>
      <p:ext uri="{BB962C8B-B14F-4D97-AF65-F5344CB8AC3E}">
        <p14:creationId xmlns:p14="http://schemas.microsoft.com/office/powerpoint/2010/main" val="3640973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92500" lnSpcReduction="20000"/>
          </a:bodyPr>
          <a:lstStyle/>
          <a:p>
            <a:pPr lvl="0" fontAlgn="base"/>
            <a:r>
              <a:rPr lang="es-ES" sz="1200" kern="1200" dirty="0">
                <a:solidFill>
                  <a:schemeClr val="tx1"/>
                </a:solidFill>
                <a:effectLst/>
                <a:latin typeface="+mn-lt"/>
                <a:ea typeface="+mn-ea"/>
                <a:cs typeface="+mn-cs"/>
              </a:rPr>
              <a:t>Alex </a:t>
            </a:r>
            <a:r>
              <a:rPr lang="es-ES" sz="1200" kern="1200" dirty="0" err="1">
                <a:solidFill>
                  <a:schemeClr val="tx1"/>
                </a:solidFill>
                <a:effectLst/>
                <a:latin typeface="+mn-lt"/>
                <a:ea typeface="+mn-ea"/>
                <a:cs typeface="+mn-cs"/>
              </a:rPr>
              <a:t>Jadat</a:t>
            </a:r>
            <a:r>
              <a:rPr lang="es-ES" sz="1200" kern="1200" dirty="0">
                <a:solidFill>
                  <a:schemeClr val="tx1"/>
                </a:solidFill>
                <a:effectLst/>
                <a:latin typeface="+mn-lt"/>
                <a:ea typeface="+mn-ea"/>
                <a:cs typeface="+mn-cs"/>
              </a:rPr>
              <a:t> el autor de la escala </a:t>
            </a:r>
            <a:r>
              <a:rPr lang="es-ES" sz="1200" kern="1200" dirty="0" err="1">
                <a:solidFill>
                  <a:schemeClr val="tx1"/>
                </a:solidFill>
                <a:effectLst/>
                <a:latin typeface="+mn-lt"/>
                <a:ea typeface="+mn-ea"/>
                <a:cs typeface="+mn-cs"/>
              </a:rPr>
              <a:t>Jadat</a:t>
            </a:r>
            <a:r>
              <a:rPr lang="es-ES" sz="1200" kern="1200" dirty="0">
                <a:solidFill>
                  <a:schemeClr val="tx1"/>
                </a:solidFill>
                <a:effectLst/>
                <a:latin typeface="+mn-lt"/>
                <a:ea typeface="+mn-ea"/>
                <a:cs typeface="+mn-cs"/>
              </a:rPr>
              <a:t> Colombiano afincado en </a:t>
            </a:r>
            <a:r>
              <a:rPr lang="es-ES" sz="1200" kern="1200" dirty="0" err="1">
                <a:solidFill>
                  <a:schemeClr val="tx1"/>
                </a:solidFill>
                <a:effectLst/>
                <a:latin typeface="+mn-lt"/>
                <a:ea typeface="+mn-ea"/>
                <a:cs typeface="+mn-cs"/>
              </a:rPr>
              <a:t>Canada</a:t>
            </a:r>
            <a:r>
              <a:rPr lang="es-ES" sz="1200" kern="1200" dirty="0">
                <a:solidFill>
                  <a:schemeClr val="tx1"/>
                </a:solidFill>
                <a:effectLst/>
                <a:latin typeface="+mn-lt"/>
                <a:ea typeface="+mn-ea"/>
                <a:cs typeface="+mn-cs"/>
              </a:rPr>
              <a:t> realizo un estudio  sobre los artículos publicados en mas de 100 revistas de las mas prestigiosas del mundo  y encontró que mas del 98% d </a:t>
            </a:r>
            <a:r>
              <a:rPr lang="es-ES" sz="1200" kern="1200" dirty="0" err="1">
                <a:solidFill>
                  <a:schemeClr val="tx1"/>
                </a:solidFill>
                <a:effectLst/>
                <a:latin typeface="+mn-lt"/>
                <a:ea typeface="+mn-ea"/>
                <a:cs typeface="+mn-cs"/>
              </a:rPr>
              <a:t>etodos</a:t>
            </a:r>
            <a:r>
              <a:rPr lang="es-ES" sz="1200" kern="1200" dirty="0">
                <a:solidFill>
                  <a:schemeClr val="tx1"/>
                </a:solidFill>
                <a:effectLst/>
                <a:latin typeface="+mn-lt"/>
                <a:ea typeface="+mn-ea"/>
                <a:cs typeface="+mn-cs"/>
              </a:rPr>
              <a:t> los trabajos publicados no eran relevantes o validos o precisos. Menos del 2% cumplían esas condiciones</a:t>
            </a:r>
          </a:p>
          <a:p>
            <a:pPr lvl="0" fontAlgn="base"/>
            <a:endParaRPr lang="es-E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why most clinical research is not useful: “</a:t>
            </a:r>
            <a:r>
              <a:rPr lang="en-US" sz="1200" kern="1200" dirty="0" err="1">
                <a:solidFill>
                  <a:schemeClr val="tx1"/>
                </a:solidFill>
                <a:effectLst/>
                <a:latin typeface="+mn-lt"/>
                <a:ea typeface="+mn-ea"/>
                <a:cs typeface="+mn-cs"/>
              </a:rPr>
              <a:t>Porque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mayoria</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investigacion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clinica</a:t>
            </a:r>
            <a:r>
              <a:rPr lang="en-US" sz="1200" kern="1200" dirty="0">
                <a:solidFill>
                  <a:schemeClr val="tx1"/>
                </a:solidFill>
                <a:effectLst/>
                <a:latin typeface="+mn-lt"/>
                <a:ea typeface="+mn-ea"/>
                <a:cs typeface="+mn-cs"/>
              </a:rPr>
              <a:t> no </a:t>
            </a:r>
            <a:r>
              <a:rPr lang="en-US" sz="1200" kern="1200" dirty="0" err="1">
                <a:solidFill>
                  <a:schemeClr val="tx1"/>
                </a:solidFill>
                <a:effectLst/>
                <a:latin typeface="+mn-lt"/>
                <a:ea typeface="+mn-ea"/>
                <a:cs typeface="+mn-cs"/>
              </a:rPr>
              <a: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util</a:t>
            </a:r>
            <a:r>
              <a:rPr lang="en-US" sz="1200" kern="1200" dirty="0">
                <a:solidFill>
                  <a:schemeClr val="tx1"/>
                </a:solidFill>
                <a:effectLst/>
                <a:latin typeface="+mn-lt"/>
                <a:ea typeface="+mn-ea"/>
                <a:cs typeface="+mn-cs"/>
              </a:rPr>
              <a:t>”</a:t>
            </a:r>
          </a:p>
          <a:p>
            <a:pPr lvl="0" fontAlgn="base"/>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Richard Smith: Medical research—still a scandal BMJ January 31, 2014: La </a:t>
            </a:r>
            <a:r>
              <a:rPr lang="en-US" sz="1200" b="0" i="0" kern="1200" dirty="0" err="1">
                <a:solidFill>
                  <a:schemeClr val="tx1"/>
                </a:solidFill>
                <a:effectLst/>
                <a:latin typeface="+mn-lt"/>
                <a:ea typeface="+mn-ea"/>
                <a:cs typeface="+mn-cs"/>
              </a:rPr>
              <a:t>investigacion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medica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sigue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siendo</a:t>
            </a:r>
            <a:r>
              <a:rPr lang="en-US" sz="1200" b="0" i="0" kern="1200" dirty="0">
                <a:solidFill>
                  <a:schemeClr val="tx1"/>
                </a:solidFill>
                <a:effectLst/>
                <a:latin typeface="+mn-lt"/>
                <a:ea typeface="+mn-ea"/>
                <a:cs typeface="+mn-cs"/>
              </a:rPr>
              <a:t> un </a:t>
            </a:r>
            <a:r>
              <a:rPr lang="en-US" sz="1200" b="0" i="0" kern="1200" dirty="0" err="1">
                <a:solidFill>
                  <a:schemeClr val="tx1"/>
                </a:solidFill>
                <a:effectLst/>
                <a:latin typeface="+mn-lt"/>
                <a:ea typeface="+mn-ea"/>
                <a:cs typeface="+mn-cs"/>
              </a:rPr>
              <a:t>escandalo</a:t>
            </a:r>
            <a:endParaRPr lang="en-US" sz="1200" b="0" i="0" kern="1200" dirty="0">
              <a:solidFill>
                <a:schemeClr val="tx1"/>
              </a:solidFill>
              <a:effectLst/>
              <a:latin typeface="+mn-lt"/>
              <a:ea typeface="+mn-ea"/>
              <a:cs typeface="+mn-cs"/>
            </a:endParaRPr>
          </a:p>
          <a:p>
            <a:pPr lvl="0" fontAlgn="base"/>
            <a:endParaRPr lang="es-ES" sz="1200" kern="1200" dirty="0">
              <a:solidFill>
                <a:schemeClr val="tx1"/>
              </a:solidFill>
              <a:effectLst/>
              <a:latin typeface="+mn-lt"/>
              <a:ea typeface="+mn-ea"/>
              <a:cs typeface="+mn-cs"/>
            </a:endParaRPr>
          </a:p>
          <a:p>
            <a:pPr lvl="0" fontAlgn="base"/>
            <a:endParaRPr lang="es-ES" sz="1200" kern="1200" dirty="0">
              <a:solidFill>
                <a:schemeClr val="tx1"/>
              </a:solidFill>
              <a:effectLst/>
              <a:latin typeface="+mn-lt"/>
              <a:ea typeface="+mn-ea"/>
              <a:cs typeface="+mn-cs"/>
            </a:endParaRPr>
          </a:p>
          <a:p>
            <a:pPr lvl="0" fontAlgn="base"/>
            <a:endParaRPr lang="es-ES" sz="1200" kern="1200" dirty="0">
              <a:solidFill>
                <a:schemeClr val="tx1"/>
              </a:solidFill>
              <a:effectLst/>
              <a:latin typeface="+mn-lt"/>
              <a:ea typeface="+mn-ea"/>
              <a:cs typeface="+mn-cs"/>
            </a:endParaRPr>
          </a:p>
          <a:p>
            <a:pPr lvl="0" fontAlgn="base"/>
            <a:endParaRPr lang="es-ES" sz="1200" kern="1200" dirty="0">
              <a:solidFill>
                <a:schemeClr val="tx1"/>
              </a:solidFill>
              <a:effectLst/>
              <a:latin typeface="+mn-lt"/>
              <a:ea typeface="+mn-ea"/>
              <a:cs typeface="+mn-cs"/>
            </a:endParaRPr>
          </a:p>
          <a:p>
            <a:pPr lvl="0" fontAlgn="base"/>
            <a:r>
              <a:rPr lang="es-ES" sz="1200" kern="1200" dirty="0">
                <a:solidFill>
                  <a:schemeClr val="tx1"/>
                </a:solidFill>
                <a:effectLst/>
                <a:latin typeface="+mn-lt"/>
                <a:ea typeface="+mn-ea"/>
                <a:cs typeface="+mn-cs"/>
              </a:rPr>
              <a:t>El abuso de la patente por parte de las compañías farmacéuticas al fijar precios altísimos y desproporcionados, hace que la </a:t>
            </a:r>
            <a:r>
              <a:rPr lang="es-ES" sz="1200" b="1" kern="1200" dirty="0">
                <a:solidFill>
                  <a:schemeClr val="tx1"/>
                </a:solidFill>
                <a:effectLst/>
                <a:latin typeface="+mn-lt"/>
                <a:ea typeface="+mn-ea"/>
                <a:cs typeface="+mn-cs"/>
              </a:rPr>
              <a:t>barrera de acceso sea el precio y no el coste</a:t>
            </a:r>
            <a:r>
              <a:rPr lang="es-ES" sz="1200" kern="1200" dirty="0">
                <a:solidFill>
                  <a:schemeClr val="tx1"/>
                </a:solidFill>
                <a:effectLst/>
                <a:latin typeface="+mn-lt"/>
                <a:ea typeface="+mn-ea"/>
                <a:cs typeface="+mn-cs"/>
              </a:rPr>
              <a:t>. </a:t>
            </a:r>
          </a:p>
          <a:p>
            <a:pPr lvl="0" fontAlgn="base"/>
            <a:endParaRPr lang="es-ES" sz="1200" kern="1200" dirty="0">
              <a:solidFill>
                <a:schemeClr val="tx1"/>
              </a:solidFill>
              <a:effectLst/>
              <a:latin typeface="+mn-lt"/>
              <a:ea typeface="+mn-ea"/>
              <a:cs typeface="+mn-cs"/>
            </a:endParaRPr>
          </a:p>
          <a:p>
            <a:pPr lvl="0" fontAlgn="base"/>
            <a:r>
              <a:rPr lang="es-ES" sz="1200" kern="1200" dirty="0">
                <a:solidFill>
                  <a:schemeClr val="tx1"/>
                </a:solidFill>
                <a:effectLst/>
                <a:latin typeface="+mn-lt"/>
                <a:ea typeface="+mn-ea"/>
                <a:cs typeface="+mn-cs"/>
              </a:rPr>
              <a:t>La dificultad de financiación de estos medicamentos no está en el coste de la fabricación, ni en el coste de la investigación, si no en el precio que ponen los fabricantes que llega a ser 20, 30, 100 o más veces superior del coste de fabricación y de investigación. El precio del medicamento debe cubrir el coste de producción y cubrir la inversión realizada en Investigación más desarrollo, y permitir un beneficio razonable, que no debe exceder del 10%.</a:t>
            </a:r>
          </a:p>
          <a:p>
            <a:r>
              <a:rPr lang="es-ES" sz="1200" kern="1200" dirty="0">
                <a:solidFill>
                  <a:schemeClr val="tx1"/>
                </a:solidFill>
                <a:effectLst/>
                <a:latin typeface="+mn-lt"/>
                <a:ea typeface="+mn-ea"/>
                <a:cs typeface="+mn-cs"/>
              </a:rPr>
              <a:t> </a:t>
            </a:r>
          </a:p>
          <a:p>
            <a:pPr lvl="0" fontAlgn="base"/>
            <a:r>
              <a:rPr lang="es-ES" sz="1200" kern="1200" dirty="0">
                <a:solidFill>
                  <a:schemeClr val="tx1"/>
                </a:solidFill>
                <a:effectLst/>
                <a:latin typeface="+mn-lt"/>
                <a:ea typeface="+mn-ea"/>
                <a:cs typeface="+mn-cs"/>
              </a:rPr>
              <a:t>Las patentes que constituyen un monopolio que se otorga a la empresa durante un tiempo para la comercialización están pensada para proteger la innovación, pero no deberían permitir la especulación o uso abusivo de la misma sobre la necesidad de preservar la salud de la población.</a:t>
            </a:r>
          </a:p>
          <a:p>
            <a:r>
              <a:rPr lang="es-ES" sz="1200" kern="1200" dirty="0">
                <a:solidFill>
                  <a:schemeClr val="tx1"/>
                </a:solidFill>
                <a:effectLst/>
                <a:latin typeface="+mn-lt"/>
                <a:ea typeface="+mn-ea"/>
                <a:cs typeface="+mn-cs"/>
              </a:rPr>
              <a:t> </a:t>
            </a:r>
          </a:p>
          <a:p>
            <a:endParaRPr lang="es-ES" dirty="0"/>
          </a:p>
        </p:txBody>
      </p:sp>
      <p:sp>
        <p:nvSpPr>
          <p:cNvPr id="4" name="Marcador de número de diapositiva 3"/>
          <p:cNvSpPr>
            <a:spLocks noGrp="1"/>
          </p:cNvSpPr>
          <p:nvPr>
            <p:ph type="sldNum" sz="quarter" idx="10"/>
          </p:nvPr>
        </p:nvSpPr>
        <p:spPr/>
        <p:txBody>
          <a:bodyPr/>
          <a:lstStyle/>
          <a:p>
            <a:fld id="{ED413BA3-6F2D-4D21-9DBA-7C94DE2B9D38}" type="slidenum">
              <a:rPr lang="es-ES" smtClean="0"/>
              <a:pPr/>
              <a:t>32</a:t>
            </a:fld>
            <a:endParaRPr lang="es-ES" dirty="0"/>
          </a:p>
        </p:txBody>
      </p:sp>
    </p:spTree>
    <p:extLst>
      <p:ext uri="{BB962C8B-B14F-4D97-AF65-F5344CB8AC3E}">
        <p14:creationId xmlns:p14="http://schemas.microsoft.com/office/powerpoint/2010/main" val="4254420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5614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dirty="0">
                <a:solidFill>
                  <a:schemeClr val="tx1"/>
                </a:solidFill>
                <a:effectLst/>
                <a:latin typeface="+mn-lt"/>
                <a:ea typeface="+mn-ea"/>
                <a:cs typeface="+mn-cs"/>
              </a:rPr>
              <a:t>A que entre el 30% y el 50% de los fondos dedicados a la sanidad pública están siendo ineficientes por diferentes motivos: el incremento de la inequidad social, que funciona limitando la capacidad del sistema sanitario para mejorar la </a:t>
            </a:r>
            <a:r>
              <a:rPr lang="es-ES" sz="1200" b="0" i="0" kern="1200" dirty="0" err="1">
                <a:solidFill>
                  <a:schemeClr val="tx1"/>
                </a:solidFill>
                <a:effectLst/>
                <a:latin typeface="+mn-lt"/>
                <a:ea typeface="+mn-ea"/>
                <a:cs typeface="+mn-cs"/>
              </a:rPr>
              <a:t>salud;una</a:t>
            </a:r>
            <a:r>
              <a:rPr lang="es-ES" sz="1200" b="0" i="0" kern="1200" dirty="0">
                <a:solidFill>
                  <a:schemeClr val="tx1"/>
                </a:solidFill>
                <a:effectLst/>
                <a:latin typeface="+mn-lt"/>
                <a:ea typeface="+mn-ea"/>
                <a:cs typeface="+mn-cs"/>
              </a:rPr>
              <a:t> medicina que cada vez utiliza más tecnología, muy cara pero no </a:t>
            </a:r>
            <a:r>
              <a:rPr lang="es-ES" sz="1200" b="0" i="0" kern="1200" dirty="0" err="1">
                <a:solidFill>
                  <a:schemeClr val="tx1"/>
                </a:solidFill>
                <a:effectLst/>
                <a:latin typeface="+mn-lt"/>
                <a:ea typeface="+mn-ea"/>
                <a:cs typeface="+mn-cs"/>
              </a:rPr>
              <a:t>mejor;la</a:t>
            </a:r>
            <a:r>
              <a:rPr lang="es-ES" sz="1200" b="0" i="0" kern="1200" dirty="0">
                <a:solidFill>
                  <a:schemeClr val="tx1"/>
                </a:solidFill>
                <a:effectLst/>
                <a:latin typeface="+mn-lt"/>
                <a:ea typeface="+mn-ea"/>
                <a:cs typeface="+mn-cs"/>
              </a:rPr>
              <a:t> medicalización de la vida; la medicina defensiva; el pago por hacer de los sistemas sanitarios a los profesionales o los intereses de empresas farmacéuticas, de tecnologías y corporaciones profesionales a las que les conviene este modelo expansivo de la medicina sin límites, sencillamente porque procura gigantescas ganancias y poder. </a:t>
            </a:r>
          </a:p>
          <a:p>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Esta situación implica un enorme coste de oportunidad para la sociedad: lo que desperdiciamos en medicamentos, tecnologías e intervenciones sanitarias inútiles no podemos dedicarlo a otras políticas sociales que procuran más salud y, precisamente, más equidad: medio ambiente, alimentación, trabajo digno, viviendas habitables, educación, cultura, participación, modelo energético, etc.</a:t>
            </a:r>
            <a:endParaRPr lang="es-ES" dirty="0"/>
          </a:p>
        </p:txBody>
      </p:sp>
      <p:sp>
        <p:nvSpPr>
          <p:cNvPr id="4" name="Marcador de número de diapositiva 3"/>
          <p:cNvSpPr>
            <a:spLocks noGrp="1"/>
          </p:cNvSpPr>
          <p:nvPr>
            <p:ph type="sldNum" sz="quarter" idx="10"/>
          </p:nvPr>
        </p:nvSpPr>
        <p:spPr/>
        <p:txBody>
          <a:bodyPr/>
          <a:lstStyle/>
          <a:p>
            <a:fld id="{12A0AEA0-51F5-4919-955B-2E2BDE41FC90}" type="slidenum">
              <a:rPr lang="es-ES" smtClean="0"/>
              <a:pPr/>
              <a:t>35</a:t>
            </a:fld>
            <a:endParaRPr lang="es-ES"/>
          </a:p>
        </p:txBody>
      </p:sp>
    </p:spTree>
    <p:extLst>
      <p:ext uri="{BB962C8B-B14F-4D97-AF65-F5344CB8AC3E}">
        <p14:creationId xmlns:p14="http://schemas.microsoft.com/office/powerpoint/2010/main" val="1868346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lgn="just">
              <a:buBlip>
                <a:blip r:embed="rId3"/>
              </a:buBlip>
            </a:pPr>
            <a:r>
              <a:rPr lang="pt-BR" dirty="0">
                <a:cs typeface="Arial" pitchFamily="34"/>
              </a:rPr>
              <a:t>Los iguales </a:t>
            </a:r>
            <a:r>
              <a:rPr lang="pt-BR" dirty="0" err="1">
                <a:cs typeface="Arial" pitchFamily="34"/>
              </a:rPr>
              <a:t>deben</a:t>
            </a:r>
            <a:r>
              <a:rPr lang="pt-BR" dirty="0">
                <a:cs typeface="Arial" pitchFamily="34"/>
              </a:rPr>
              <a:t> ser tratados de forma igual y </a:t>
            </a:r>
            <a:r>
              <a:rPr lang="pt-BR" dirty="0" err="1">
                <a:cs typeface="Arial" pitchFamily="34"/>
              </a:rPr>
              <a:t>tener</a:t>
            </a:r>
            <a:r>
              <a:rPr lang="pt-BR" dirty="0">
                <a:cs typeface="Arial" pitchFamily="34"/>
              </a:rPr>
              <a:t> </a:t>
            </a:r>
            <a:r>
              <a:rPr lang="pt-BR" dirty="0" err="1">
                <a:cs typeface="Arial" pitchFamily="34"/>
              </a:rPr>
              <a:t>igualdad</a:t>
            </a:r>
            <a:r>
              <a:rPr lang="pt-BR" dirty="0">
                <a:cs typeface="Arial" pitchFamily="34"/>
              </a:rPr>
              <a:t> de oportunidades </a:t>
            </a:r>
            <a:r>
              <a:rPr lang="pt-BR" dirty="0" err="1">
                <a:cs typeface="Arial" pitchFamily="34"/>
              </a:rPr>
              <a:t>en</a:t>
            </a:r>
            <a:r>
              <a:rPr lang="pt-BR" dirty="0">
                <a:cs typeface="Arial" pitchFamily="34"/>
              </a:rPr>
              <a:t> el </a:t>
            </a:r>
            <a:r>
              <a:rPr lang="pt-BR" dirty="0" err="1">
                <a:cs typeface="Arial" pitchFamily="34"/>
              </a:rPr>
              <a:t>acceso</a:t>
            </a:r>
            <a:r>
              <a:rPr lang="pt-BR" dirty="0">
                <a:cs typeface="Arial" pitchFamily="34"/>
              </a:rPr>
              <a:t> a </a:t>
            </a:r>
            <a:r>
              <a:rPr lang="pt-BR" dirty="0" err="1">
                <a:cs typeface="Arial" pitchFamily="34"/>
              </a:rPr>
              <a:t>los</a:t>
            </a:r>
            <a:r>
              <a:rPr lang="pt-BR" dirty="0">
                <a:cs typeface="Arial" pitchFamily="34"/>
              </a:rPr>
              <a:t> </a:t>
            </a:r>
            <a:r>
              <a:rPr lang="pt-BR" dirty="0" err="1">
                <a:cs typeface="Arial" pitchFamily="34"/>
              </a:rPr>
              <a:t>bienes</a:t>
            </a:r>
            <a:r>
              <a:rPr lang="pt-BR" dirty="0">
                <a:cs typeface="Arial" pitchFamily="34"/>
              </a:rPr>
              <a:t> </a:t>
            </a:r>
            <a:r>
              <a:rPr lang="pt-BR" dirty="0" err="1">
                <a:cs typeface="Arial" pitchFamily="34"/>
              </a:rPr>
              <a:t>sociales</a:t>
            </a:r>
            <a:r>
              <a:rPr lang="pt-BR" dirty="0">
                <a:cs typeface="Arial" pitchFamily="34"/>
              </a:rPr>
              <a:t> (</a:t>
            </a:r>
            <a:r>
              <a:rPr lang="pt-BR" dirty="0" err="1">
                <a:cs typeface="Arial" pitchFamily="34"/>
              </a:rPr>
              <a:t>educación</a:t>
            </a:r>
            <a:r>
              <a:rPr lang="pt-BR" dirty="0">
                <a:cs typeface="Arial" pitchFamily="34"/>
              </a:rPr>
              <a:t>, </a:t>
            </a:r>
            <a:r>
              <a:rPr lang="pt-BR" dirty="0" err="1">
                <a:cs typeface="Arial" pitchFamily="34"/>
              </a:rPr>
              <a:t>sanidad</a:t>
            </a:r>
            <a:r>
              <a:rPr lang="pt-BR" dirty="0">
                <a:cs typeface="Arial" pitchFamily="34"/>
              </a:rPr>
              <a:t> y </a:t>
            </a:r>
            <a:r>
              <a:rPr lang="pt-BR" dirty="0" err="1">
                <a:cs typeface="Arial" pitchFamily="34"/>
              </a:rPr>
              <a:t>justicia</a:t>
            </a:r>
            <a:r>
              <a:rPr lang="pt-BR" dirty="0">
                <a:cs typeface="Arial" pitchFamily="34"/>
              </a:rPr>
              <a:t>).</a:t>
            </a:r>
          </a:p>
          <a:p>
            <a:pPr lvl="0" algn="just">
              <a:buBlip>
                <a:blip r:embed="rId3"/>
              </a:buBlip>
            </a:pPr>
            <a:endParaRPr lang="pt-BR" dirty="0">
              <a:cs typeface="Arial" pitchFamily="34"/>
            </a:endParaRPr>
          </a:p>
          <a:p>
            <a:pPr lvl="0" algn="just">
              <a:buBlip>
                <a:blip r:embed="rId3"/>
              </a:buBlip>
            </a:pPr>
            <a:r>
              <a:rPr lang="es-ES" dirty="0">
                <a:cs typeface="Arial" pitchFamily="34"/>
              </a:rPr>
              <a:t>Solidaridad en la financiación y en la reducción de las desigualdades, con base en las necesidades individuales (equidad)</a:t>
            </a:r>
            <a:endParaRPr lang="es-ES" dirty="0">
              <a:solidFill>
                <a:srgbClr val="FF0000"/>
              </a:solidFill>
              <a:cs typeface="Arial" pitchFamily="34"/>
            </a:endParaRPr>
          </a:p>
          <a:p>
            <a:endParaRPr lang="es-ES" dirty="0"/>
          </a:p>
        </p:txBody>
      </p:sp>
      <p:sp>
        <p:nvSpPr>
          <p:cNvPr id="4" name="Marcador de número de diapositiva 3"/>
          <p:cNvSpPr>
            <a:spLocks noGrp="1"/>
          </p:cNvSpPr>
          <p:nvPr>
            <p:ph type="sldNum" sz="quarter" idx="10"/>
          </p:nvPr>
        </p:nvSpPr>
        <p:spPr/>
        <p:txBody>
          <a:bodyPr/>
          <a:lstStyle/>
          <a:p>
            <a:fld id="{ED413BA3-6F2D-4D21-9DBA-7C94DE2B9D38}" type="slidenum">
              <a:rPr lang="es-ES" smtClean="0"/>
              <a:pPr/>
              <a:t>39</a:t>
            </a:fld>
            <a:endParaRPr lang="es-ES" dirty="0"/>
          </a:p>
        </p:txBody>
      </p:sp>
    </p:spTree>
    <p:extLst>
      <p:ext uri="{BB962C8B-B14F-4D97-AF65-F5344CB8AC3E}">
        <p14:creationId xmlns:p14="http://schemas.microsoft.com/office/powerpoint/2010/main" val="251677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D413BA3-6F2D-4D21-9DBA-7C94DE2B9D38}" type="slidenum">
              <a:rPr lang="es-ES" smtClean="0"/>
              <a:pPr/>
              <a:t>10</a:t>
            </a:fld>
            <a:endParaRPr lang="es-ES" dirty="0"/>
          </a:p>
        </p:txBody>
      </p:sp>
    </p:spTree>
    <p:extLst>
      <p:ext uri="{BB962C8B-B14F-4D97-AF65-F5344CB8AC3E}">
        <p14:creationId xmlns:p14="http://schemas.microsoft.com/office/powerpoint/2010/main" val="481401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p:spPr>
        <p:txBody>
          <a:bodyPr/>
          <a:lstStyle>
            <a:lvl1pPr eaLnBrk="0" hangingPunct="0">
              <a:tabLst>
                <a:tab pos="0" algn="l"/>
                <a:tab pos="1018824" algn="l"/>
                <a:tab pos="2037649" algn="l"/>
                <a:tab pos="3056473" algn="l"/>
                <a:tab pos="4075298" algn="l"/>
                <a:tab pos="5094122" algn="l"/>
                <a:tab pos="6112947" algn="l"/>
                <a:tab pos="7131771" algn="l"/>
                <a:tab pos="8150596" algn="l"/>
                <a:tab pos="9169420" algn="l"/>
                <a:tab pos="10188245" algn="l"/>
                <a:tab pos="11207069" algn="l"/>
              </a:tabLst>
              <a:defRPr>
                <a:solidFill>
                  <a:schemeClr val="bg1"/>
                </a:solidFill>
                <a:latin typeface="Arial Black" pitchFamily="32" charset="0"/>
                <a:cs typeface="Arial" charset="0"/>
              </a:defRPr>
            </a:lvl1pPr>
            <a:lvl2pPr eaLnBrk="0" hangingPunct="0">
              <a:tabLst>
                <a:tab pos="0" algn="l"/>
                <a:tab pos="1018824" algn="l"/>
                <a:tab pos="2037649" algn="l"/>
                <a:tab pos="3056473" algn="l"/>
                <a:tab pos="4075298" algn="l"/>
                <a:tab pos="5094122" algn="l"/>
                <a:tab pos="6112947" algn="l"/>
                <a:tab pos="7131771" algn="l"/>
                <a:tab pos="8150596" algn="l"/>
                <a:tab pos="9169420" algn="l"/>
                <a:tab pos="10188245" algn="l"/>
                <a:tab pos="11207069" algn="l"/>
              </a:tabLst>
              <a:defRPr>
                <a:solidFill>
                  <a:schemeClr val="bg1"/>
                </a:solidFill>
                <a:latin typeface="Arial Black" pitchFamily="32" charset="0"/>
                <a:cs typeface="Arial" charset="0"/>
              </a:defRPr>
            </a:lvl2pPr>
            <a:lvl3pPr eaLnBrk="0" hangingPunct="0">
              <a:tabLst>
                <a:tab pos="0" algn="l"/>
                <a:tab pos="1018824" algn="l"/>
                <a:tab pos="2037649" algn="l"/>
                <a:tab pos="3056473" algn="l"/>
                <a:tab pos="4075298" algn="l"/>
                <a:tab pos="5094122" algn="l"/>
                <a:tab pos="6112947" algn="l"/>
                <a:tab pos="7131771" algn="l"/>
                <a:tab pos="8150596" algn="l"/>
                <a:tab pos="9169420" algn="l"/>
                <a:tab pos="10188245" algn="l"/>
                <a:tab pos="11207069" algn="l"/>
              </a:tabLst>
              <a:defRPr>
                <a:solidFill>
                  <a:schemeClr val="bg1"/>
                </a:solidFill>
                <a:latin typeface="Arial Black" pitchFamily="32" charset="0"/>
                <a:cs typeface="Arial" charset="0"/>
              </a:defRPr>
            </a:lvl3pPr>
            <a:lvl4pPr eaLnBrk="0" hangingPunct="0">
              <a:tabLst>
                <a:tab pos="0" algn="l"/>
                <a:tab pos="1018824" algn="l"/>
                <a:tab pos="2037649" algn="l"/>
                <a:tab pos="3056473" algn="l"/>
                <a:tab pos="4075298" algn="l"/>
                <a:tab pos="5094122" algn="l"/>
                <a:tab pos="6112947" algn="l"/>
                <a:tab pos="7131771" algn="l"/>
                <a:tab pos="8150596" algn="l"/>
                <a:tab pos="9169420" algn="l"/>
                <a:tab pos="10188245" algn="l"/>
                <a:tab pos="11207069" algn="l"/>
              </a:tabLst>
              <a:defRPr>
                <a:solidFill>
                  <a:schemeClr val="bg1"/>
                </a:solidFill>
                <a:latin typeface="Arial Black" pitchFamily="32" charset="0"/>
                <a:cs typeface="Arial" charset="0"/>
              </a:defRPr>
            </a:lvl4pPr>
            <a:lvl5pPr eaLnBrk="0" hangingPunct="0">
              <a:tabLst>
                <a:tab pos="0" algn="l"/>
                <a:tab pos="1018824" algn="l"/>
                <a:tab pos="2037649" algn="l"/>
                <a:tab pos="3056473" algn="l"/>
                <a:tab pos="4075298" algn="l"/>
                <a:tab pos="5094122" algn="l"/>
                <a:tab pos="6112947" algn="l"/>
                <a:tab pos="7131771" algn="l"/>
                <a:tab pos="8150596" algn="l"/>
                <a:tab pos="9169420" algn="l"/>
                <a:tab pos="10188245" algn="l"/>
                <a:tab pos="11207069" algn="l"/>
              </a:tabLst>
              <a:defRPr>
                <a:solidFill>
                  <a:schemeClr val="bg1"/>
                </a:solidFill>
                <a:latin typeface="Arial Black" pitchFamily="32" charset="0"/>
                <a:cs typeface="Arial" charset="0"/>
              </a:defRPr>
            </a:lvl5pPr>
            <a:lvl6pPr marL="2801767" indent="-254706" defTabSz="500569" eaLnBrk="0" fontAlgn="base" hangingPunct="0">
              <a:spcBef>
                <a:spcPct val="0"/>
              </a:spcBef>
              <a:spcAft>
                <a:spcPct val="0"/>
              </a:spcAft>
              <a:buClr>
                <a:srgbClr val="000000"/>
              </a:buClr>
              <a:buSzPct val="100000"/>
              <a:buFont typeface="Times New Roman" pitchFamily="16" charset="0"/>
              <a:tabLst>
                <a:tab pos="0" algn="l"/>
                <a:tab pos="1018824" algn="l"/>
                <a:tab pos="2037649" algn="l"/>
                <a:tab pos="3056473" algn="l"/>
                <a:tab pos="4075298" algn="l"/>
                <a:tab pos="5094122" algn="l"/>
                <a:tab pos="6112947" algn="l"/>
                <a:tab pos="7131771" algn="l"/>
                <a:tab pos="8150596" algn="l"/>
                <a:tab pos="9169420" algn="l"/>
                <a:tab pos="10188245" algn="l"/>
                <a:tab pos="11207069" algn="l"/>
              </a:tabLst>
              <a:defRPr>
                <a:solidFill>
                  <a:schemeClr val="bg1"/>
                </a:solidFill>
                <a:latin typeface="Arial Black" pitchFamily="32" charset="0"/>
                <a:cs typeface="Arial" charset="0"/>
              </a:defRPr>
            </a:lvl6pPr>
            <a:lvl7pPr marL="3311180" indent="-254706" defTabSz="500569" eaLnBrk="0" fontAlgn="base" hangingPunct="0">
              <a:spcBef>
                <a:spcPct val="0"/>
              </a:spcBef>
              <a:spcAft>
                <a:spcPct val="0"/>
              </a:spcAft>
              <a:buClr>
                <a:srgbClr val="000000"/>
              </a:buClr>
              <a:buSzPct val="100000"/>
              <a:buFont typeface="Times New Roman" pitchFamily="16" charset="0"/>
              <a:tabLst>
                <a:tab pos="0" algn="l"/>
                <a:tab pos="1018824" algn="l"/>
                <a:tab pos="2037649" algn="l"/>
                <a:tab pos="3056473" algn="l"/>
                <a:tab pos="4075298" algn="l"/>
                <a:tab pos="5094122" algn="l"/>
                <a:tab pos="6112947" algn="l"/>
                <a:tab pos="7131771" algn="l"/>
                <a:tab pos="8150596" algn="l"/>
                <a:tab pos="9169420" algn="l"/>
                <a:tab pos="10188245" algn="l"/>
                <a:tab pos="11207069" algn="l"/>
              </a:tabLst>
              <a:defRPr>
                <a:solidFill>
                  <a:schemeClr val="bg1"/>
                </a:solidFill>
                <a:latin typeface="Arial Black" pitchFamily="32" charset="0"/>
                <a:cs typeface="Arial" charset="0"/>
              </a:defRPr>
            </a:lvl7pPr>
            <a:lvl8pPr marL="3820592" indent="-254706" defTabSz="500569" eaLnBrk="0" fontAlgn="base" hangingPunct="0">
              <a:spcBef>
                <a:spcPct val="0"/>
              </a:spcBef>
              <a:spcAft>
                <a:spcPct val="0"/>
              </a:spcAft>
              <a:buClr>
                <a:srgbClr val="000000"/>
              </a:buClr>
              <a:buSzPct val="100000"/>
              <a:buFont typeface="Times New Roman" pitchFamily="16" charset="0"/>
              <a:tabLst>
                <a:tab pos="0" algn="l"/>
                <a:tab pos="1018824" algn="l"/>
                <a:tab pos="2037649" algn="l"/>
                <a:tab pos="3056473" algn="l"/>
                <a:tab pos="4075298" algn="l"/>
                <a:tab pos="5094122" algn="l"/>
                <a:tab pos="6112947" algn="l"/>
                <a:tab pos="7131771" algn="l"/>
                <a:tab pos="8150596" algn="l"/>
                <a:tab pos="9169420" algn="l"/>
                <a:tab pos="10188245" algn="l"/>
                <a:tab pos="11207069" algn="l"/>
              </a:tabLst>
              <a:defRPr>
                <a:solidFill>
                  <a:schemeClr val="bg1"/>
                </a:solidFill>
                <a:latin typeface="Arial Black" pitchFamily="32" charset="0"/>
                <a:cs typeface="Arial" charset="0"/>
              </a:defRPr>
            </a:lvl8pPr>
            <a:lvl9pPr marL="4330004" indent="-254706" defTabSz="500569" eaLnBrk="0" fontAlgn="base" hangingPunct="0">
              <a:spcBef>
                <a:spcPct val="0"/>
              </a:spcBef>
              <a:spcAft>
                <a:spcPct val="0"/>
              </a:spcAft>
              <a:buClr>
                <a:srgbClr val="000000"/>
              </a:buClr>
              <a:buSzPct val="100000"/>
              <a:buFont typeface="Times New Roman" pitchFamily="16" charset="0"/>
              <a:tabLst>
                <a:tab pos="0" algn="l"/>
                <a:tab pos="1018824" algn="l"/>
                <a:tab pos="2037649" algn="l"/>
                <a:tab pos="3056473" algn="l"/>
                <a:tab pos="4075298" algn="l"/>
                <a:tab pos="5094122" algn="l"/>
                <a:tab pos="6112947" algn="l"/>
                <a:tab pos="7131771" algn="l"/>
                <a:tab pos="8150596" algn="l"/>
                <a:tab pos="9169420" algn="l"/>
                <a:tab pos="10188245" algn="l"/>
                <a:tab pos="11207069" algn="l"/>
              </a:tabLst>
              <a:defRPr>
                <a:solidFill>
                  <a:schemeClr val="bg1"/>
                </a:solidFill>
                <a:latin typeface="Arial Black" pitchFamily="32" charset="0"/>
                <a:cs typeface="Arial" charset="0"/>
              </a:defRPr>
            </a:lvl9pPr>
          </a:lstStyle>
          <a:p>
            <a:pPr eaLnBrk="1" hangingPunct="1"/>
            <a:fld id="{F55140D2-E58F-49C4-A63B-3240870146FA}" type="slidenum">
              <a:rPr lang="en-US" smtClean="0">
                <a:solidFill>
                  <a:srgbClr val="000000"/>
                </a:solidFill>
                <a:latin typeface="Arial" charset="0"/>
              </a:rPr>
              <a:pPr eaLnBrk="1" hangingPunct="1"/>
              <a:t>14</a:t>
            </a:fld>
            <a:endParaRPr lang="en-US">
              <a:solidFill>
                <a:srgbClr val="000000"/>
              </a:solidFill>
              <a:latin typeface="Arial" charset="0"/>
            </a:endParaRPr>
          </a:p>
        </p:txBody>
      </p:sp>
      <p:sp>
        <p:nvSpPr>
          <p:cNvPr id="58371" name="Rectangle 1"/>
          <p:cNvSpPr>
            <a:spLocks noGrp="1" noRot="1" noChangeAspect="1" noChangeArrowheads="1" noTextEdit="1"/>
          </p:cNvSpPr>
          <p:nvPr>
            <p:ph type="sldImg"/>
          </p:nvPr>
        </p:nvSpPr>
        <p:spPr>
          <a:xfrm>
            <a:off x="1373188" y="754063"/>
            <a:ext cx="5027612" cy="37703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a:spLocks noGrp="1" noChangeArrowheads="1"/>
          </p:cNvSpPr>
          <p:nvPr>
            <p:ph type="body" idx="1"/>
          </p:nvPr>
        </p:nvSpPr>
        <p:spPr>
          <a:xfrm>
            <a:off x="779041" y="4778792"/>
            <a:ext cx="6214322" cy="452312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s-ES" sz="1200" dirty="0"/>
              <a:t>El </a:t>
            </a:r>
            <a:r>
              <a:rPr lang="es-ES" sz="1200" b="1" dirty="0"/>
              <a:t>cuidado de la salud </a:t>
            </a:r>
            <a:r>
              <a:rPr lang="es-ES" sz="1200" dirty="0"/>
              <a:t>es un derecho humano del cual forma parte la accesibilidad a los medicamentos.</a:t>
            </a:r>
          </a:p>
          <a:p>
            <a:pPr marL="0" indent="0">
              <a:buNone/>
            </a:pPr>
            <a:endParaRPr lang="es-ES" sz="1200" dirty="0"/>
          </a:p>
          <a:p>
            <a:r>
              <a:rPr lang="es-ES" sz="1200" dirty="0"/>
              <a:t>Los </a:t>
            </a:r>
            <a:r>
              <a:rPr lang="es-ES" sz="1200" b="1" dirty="0"/>
              <a:t>intereses comerciales y económicos </a:t>
            </a:r>
            <a:r>
              <a:rPr lang="es-ES" sz="1200" dirty="0"/>
              <a:t>nunca deberían anteponerse a los intereses sanitarios y del cuidado de la salud pública.</a:t>
            </a:r>
          </a:p>
          <a:p>
            <a:pPr marL="0" indent="0">
              <a:buNone/>
            </a:pPr>
            <a:endParaRPr lang="es-ES" sz="1200" dirty="0"/>
          </a:p>
          <a:p>
            <a:r>
              <a:rPr lang="es-ES" sz="1200" b="1" dirty="0"/>
              <a:t>Es preciso terminar con oscurantismo, la </a:t>
            </a:r>
            <a:r>
              <a:rPr lang="es-ES" sz="1200" dirty="0"/>
              <a:t>falta de transparencia,  y el nuevo absolutismo de la economía de mercado</a:t>
            </a:r>
          </a:p>
          <a:p>
            <a:endParaRPr lang="es-E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mn-lt"/>
                <a:ea typeface="+mn-ea"/>
                <a:cs typeface="+mn-cs"/>
              </a:rPr>
              <a:t>Y por ello </a:t>
            </a:r>
            <a:r>
              <a:rPr lang="es-ES" sz="1200" b="1" kern="1200" dirty="0">
                <a:solidFill>
                  <a:schemeClr val="tx1"/>
                </a:solidFill>
                <a:latin typeface="+mn-lt"/>
                <a:ea typeface="+mn-ea"/>
                <a:cs typeface="+mn-cs"/>
              </a:rPr>
              <a:t>cuando se compara las acciones económicas</a:t>
            </a:r>
            <a:r>
              <a:rPr lang="es-ES" sz="1200" kern="1200" dirty="0">
                <a:solidFill>
                  <a:schemeClr val="tx1"/>
                </a:solidFill>
                <a:latin typeface="+mn-lt"/>
                <a:ea typeface="+mn-ea"/>
                <a:cs typeface="+mn-cs"/>
              </a:rPr>
              <a:t> del Gobierno de España,  las decisiones políticas que se han tomado sometidas a las reglas del mercado, con la actividad asistencial además de mostrar una llamativa falta de ideas y mal gusto, de banalizar lo que no se debía banalizar, se está </a:t>
            </a:r>
            <a:r>
              <a:rPr lang="es-ES" sz="1200" kern="1200" dirty="0" err="1">
                <a:solidFill>
                  <a:schemeClr val="tx1"/>
                </a:solidFill>
                <a:latin typeface="+mn-lt"/>
                <a:ea typeface="+mn-ea"/>
                <a:cs typeface="+mn-cs"/>
              </a:rPr>
              <a:t>mintendo</a:t>
            </a:r>
            <a:r>
              <a:rPr lang="es-ES" sz="1200" kern="1200" dirty="0">
                <a:solidFill>
                  <a:schemeClr val="tx1"/>
                </a:solidFill>
                <a:latin typeface="+mn-lt"/>
                <a:ea typeface="+mn-ea"/>
                <a:cs typeface="+mn-cs"/>
              </a:rPr>
              <a:t> ..</a:t>
            </a:r>
          </a:p>
          <a:p>
            <a:endParaRPr lang="es-ES" sz="1200" dirty="0"/>
          </a:p>
          <a:p>
            <a:pPr>
              <a:spcBef>
                <a:spcPts val="501"/>
              </a:spcBef>
              <a:tabLst>
                <a:tab pos="0" algn="l"/>
                <a:tab pos="1018824" algn="l"/>
                <a:tab pos="2037649" algn="l"/>
                <a:tab pos="3056473" algn="l"/>
                <a:tab pos="4075298" algn="l"/>
                <a:tab pos="5094122" algn="l"/>
                <a:tab pos="6112947" algn="l"/>
                <a:tab pos="7131771" algn="l"/>
                <a:tab pos="8150596" algn="l"/>
                <a:tab pos="9169420" algn="l"/>
                <a:tab pos="10188245" algn="l"/>
                <a:tab pos="11207069" algn="l"/>
              </a:tabLst>
            </a:pPr>
            <a:endParaRPr lang="es-ES" dirty="0">
              <a:latin typeface="Arial" charset="0"/>
              <a:cs typeface="Arial" charset="0"/>
            </a:endParaRPr>
          </a:p>
        </p:txBody>
      </p:sp>
      <p:sp>
        <p:nvSpPr>
          <p:cNvPr id="58373" name="Text Box 3"/>
          <p:cNvSpPr txBox="1">
            <a:spLocks noChangeArrowheads="1"/>
          </p:cNvSpPr>
          <p:nvPr/>
        </p:nvSpPr>
        <p:spPr bwMode="auto">
          <a:xfrm>
            <a:off x="4402561" y="9552329"/>
            <a:ext cx="3368040" cy="5025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3888" tIns="51743" rIns="103888" bIns="51743"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Black" pitchFamily="32"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Black" pitchFamily="32"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Black" pitchFamily="32"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Black" pitchFamily="32"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Black" pitchFamily="32"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Black" pitchFamily="32"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Black" pitchFamily="32"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Black" pitchFamily="32"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Black" pitchFamily="32" charset="0"/>
                <a:cs typeface="Arial" charset="0"/>
              </a:defRPr>
            </a:lvl9pPr>
          </a:lstStyle>
          <a:p>
            <a:pPr algn="r" defTabSz="1018613" eaLnBrk="1" hangingPunct="1"/>
            <a:fld id="{6CEFAD2B-657E-416F-83EE-047523EB9E54}" type="slidenum">
              <a:rPr lang="en-US" sz="1300">
                <a:solidFill>
                  <a:srgbClr val="FFCC00"/>
                </a:solidFill>
                <a:latin typeface="Arial" charset="0"/>
              </a:rPr>
              <a:pPr algn="r" defTabSz="1018613" eaLnBrk="1" hangingPunct="1"/>
              <a:t>14</a:t>
            </a:fld>
            <a:endParaRPr lang="en-US" sz="1300">
              <a:solidFill>
                <a:srgbClr val="FFCC00"/>
              </a:solidFill>
              <a:latin typeface="Arial" charset="0"/>
            </a:endParaRPr>
          </a:p>
        </p:txBody>
      </p:sp>
    </p:spTree>
    <p:extLst>
      <p:ext uri="{BB962C8B-B14F-4D97-AF65-F5344CB8AC3E}">
        <p14:creationId xmlns:p14="http://schemas.microsoft.com/office/powerpoint/2010/main" val="1910568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a:t>POR FAVOR USE LA PUERTA GIRATORIA</a:t>
            </a:r>
          </a:p>
          <a:p>
            <a:endParaRPr lang="es-MX" dirty="0"/>
          </a:p>
        </p:txBody>
      </p:sp>
      <p:sp>
        <p:nvSpPr>
          <p:cNvPr id="4" name="3 Marcador de número de diapositiva"/>
          <p:cNvSpPr>
            <a:spLocks noGrp="1"/>
          </p:cNvSpPr>
          <p:nvPr>
            <p:ph type="sldNum" sz="quarter" idx="10"/>
          </p:nvPr>
        </p:nvSpPr>
        <p:spPr/>
        <p:txBody>
          <a:bodyPr/>
          <a:lstStyle/>
          <a:p>
            <a:fld id="{336B7BD1-044D-4881-A56C-A82B8F2A4CB9}" type="slidenum">
              <a:rPr lang="es-MX" smtClean="0"/>
              <a:t>17</a:t>
            </a:fld>
            <a:endParaRPr lang="es-MX"/>
          </a:p>
        </p:txBody>
      </p:sp>
    </p:spTree>
    <p:extLst>
      <p:ext uri="{BB962C8B-B14F-4D97-AF65-F5344CB8AC3E}">
        <p14:creationId xmlns:p14="http://schemas.microsoft.com/office/powerpoint/2010/main" val="159324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47500" lnSpcReduction="20000"/>
          </a:bodyPr>
          <a:lstStyle/>
          <a:p>
            <a:pPr fontAlgn="base"/>
            <a:r>
              <a:rPr lang="es-ES" sz="1200" kern="1200" dirty="0">
                <a:solidFill>
                  <a:schemeClr val="tx1"/>
                </a:solidFill>
                <a:effectLst/>
                <a:latin typeface="+mn-lt"/>
                <a:ea typeface="+mn-ea"/>
                <a:cs typeface="+mn-cs"/>
              </a:rPr>
              <a:t>La situación de </a:t>
            </a:r>
            <a:r>
              <a:rPr lang="es-ES" sz="1200" b="1" kern="1200" dirty="0">
                <a:solidFill>
                  <a:schemeClr val="tx1"/>
                </a:solidFill>
                <a:effectLst/>
                <a:latin typeface="+mn-lt"/>
                <a:ea typeface="+mn-ea"/>
                <a:cs typeface="+mn-cs"/>
              </a:rPr>
              <a:t>descontrol del gasto</a:t>
            </a:r>
            <a:r>
              <a:rPr lang="es-ES" sz="1200" kern="1200" dirty="0">
                <a:solidFill>
                  <a:schemeClr val="tx1"/>
                </a:solidFill>
                <a:effectLst/>
                <a:latin typeface="+mn-lt"/>
                <a:ea typeface="+mn-ea"/>
                <a:cs typeface="+mn-cs"/>
              </a:rPr>
              <a:t> en medicamentos, los </a:t>
            </a:r>
            <a:r>
              <a:rPr lang="es-ES" sz="1200" b="1" kern="1200" dirty="0">
                <a:solidFill>
                  <a:schemeClr val="tx1"/>
                </a:solidFill>
                <a:effectLst/>
                <a:latin typeface="+mn-lt"/>
                <a:ea typeface="+mn-ea"/>
                <a:cs typeface="+mn-cs"/>
              </a:rPr>
              <a:t>costes</a:t>
            </a:r>
            <a:r>
              <a:rPr lang="es-ES" sz="1200" kern="1200" dirty="0">
                <a:solidFill>
                  <a:schemeClr val="tx1"/>
                </a:solidFill>
                <a:effectLst/>
                <a:latin typeface="+mn-lt"/>
                <a:ea typeface="+mn-ea"/>
                <a:cs typeface="+mn-cs"/>
              </a:rPr>
              <a:t> abusivos de las nuevas moléculas aumentan progresiva e injustificadamente el </a:t>
            </a:r>
            <a:r>
              <a:rPr lang="es-ES" sz="1200" b="1" kern="1200" dirty="0">
                <a:solidFill>
                  <a:schemeClr val="tx1"/>
                </a:solidFill>
                <a:effectLst/>
                <a:latin typeface="+mn-lt"/>
                <a:ea typeface="+mn-ea"/>
                <a:cs typeface="+mn-cs"/>
              </a:rPr>
              <a:t>gasto sanitario  </a:t>
            </a:r>
            <a:r>
              <a:rPr lang="es-ES" sz="1200" kern="1200" dirty="0">
                <a:solidFill>
                  <a:schemeClr val="tx1"/>
                </a:solidFill>
                <a:effectLst/>
                <a:latin typeface="+mn-lt"/>
                <a:ea typeface="+mn-ea"/>
                <a:cs typeface="+mn-cs"/>
              </a:rPr>
              <a:t>lo que pone en cuestión la viabilidad de los sistemas públicos de salud.</a:t>
            </a:r>
          </a:p>
          <a:p>
            <a:pPr lvl="0" fontAlgn="base"/>
            <a:endParaRPr lang="es-ES" sz="1200" kern="1200" dirty="0">
              <a:solidFill>
                <a:schemeClr val="tx1"/>
              </a:solidFill>
              <a:effectLst/>
              <a:latin typeface="+mn-lt"/>
              <a:ea typeface="+mn-ea"/>
              <a:cs typeface="+mn-cs"/>
            </a:endParaRPr>
          </a:p>
          <a:p>
            <a:pPr lvl="0" fontAlgn="base"/>
            <a:r>
              <a:rPr lang="es-ES" sz="1200" kern="1200" dirty="0">
                <a:solidFill>
                  <a:schemeClr val="tx1"/>
                </a:solidFill>
                <a:effectLst/>
                <a:latin typeface="+mn-lt"/>
                <a:ea typeface="+mn-ea"/>
                <a:cs typeface="+mn-cs"/>
              </a:rPr>
              <a:t>La falta de Investigación y Desarrollo de </a:t>
            </a:r>
            <a:r>
              <a:rPr lang="es-ES" sz="1200" b="1" kern="1200" dirty="0">
                <a:solidFill>
                  <a:schemeClr val="tx1"/>
                </a:solidFill>
                <a:effectLst/>
                <a:latin typeface="+mn-lt"/>
                <a:ea typeface="+mn-ea"/>
                <a:cs typeface="+mn-cs"/>
              </a:rPr>
              <a:t>nuevos medicamentos necesarios</a:t>
            </a:r>
            <a:r>
              <a:rPr lang="es-ES" sz="1200" kern="1200" dirty="0">
                <a:solidFill>
                  <a:schemeClr val="tx1"/>
                </a:solidFill>
                <a:effectLst/>
                <a:latin typeface="+mn-lt"/>
                <a:ea typeface="+mn-ea"/>
                <a:cs typeface="+mn-cs"/>
              </a:rPr>
              <a:t>, pero menos rentables, al tener poblaciones diana poco numerosas o en su caso poblaciones pobres y con poca capacidad financiera es otra consecuencia grave para la que los gobiernos deberían decidir medidas estratégicas conjuntas.</a:t>
            </a:r>
          </a:p>
          <a:p>
            <a:r>
              <a:rPr lang="es-ES" sz="1200" b="1"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pPr lvl="0" fontAlgn="base"/>
            <a:r>
              <a:rPr lang="es-ES" sz="1200" kern="1200" dirty="0">
                <a:solidFill>
                  <a:schemeClr val="tx1"/>
                </a:solidFill>
                <a:effectLst/>
                <a:latin typeface="+mn-lt"/>
                <a:ea typeface="+mn-ea"/>
                <a:cs typeface="+mn-cs"/>
              </a:rPr>
              <a:t>La utilización de medicamentos denominados</a:t>
            </a:r>
            <a:r>
              <a:rPr lang="es-ES" sz="1200" b="1" kern="1200" dirty="0">
                <a:solidFill>
                  <a:schemeClr val="tx1"/>
                </a:solidFill>
                <a:effectLst/>
                <a:latin typeface="+mn-lt"/>
                <a:ea typeface="+mn-ea"/>
                <a:cs typeface="+mn-cs"/>
              </a:rPr>
              <a:t> Mee-</a:t>
            </a:r>
            <a:r>
              <a:rPr lang="es-ES" sz="1200" b="1" kern="1200" dirty="0" err="1">
                <a:solidFill>
                  <a:schemeClr val="tx1"/>
                </a:solidFill>
                <a:effectLst/>
                <a:latin typeface="+mn-lt"/>
                <a:ea typeface="+mn-ea"/>
                <a:cs typeface="+mn-cs"/>
              </a:rPr>
              <a:t>Too</a:t>
            </a:r>
            <a:r>
              <a:rPr lang="es-ES" sz="1200" b="1" kern="1200" dirty="0">
                <a:solidFill>
                  <a:schemeClr val="tx1"/>
                </a:solidFill>
                <a:effectLst/>
                <a:latin typeface="+mn-lt"/>
                <a:ea typeface="+mn-ea"/>
                <a:cs typeface="+mn-cs"/>
              </a:rPr>
              <a:t> (Yo también): </a:t>
            </a:r>
            <a:r>
              <a:rPr lang="es-ES" sz="1200" kern="1200" dirty="0">
                <a:solidFill>
                  <a:schemeClr val="tx1"/>
                </a:solidFill>
                <a:effectLst/>
                <a:latin typeface="+mn-lt"/>
                <a:ea typeface="+mn-ea"/>
                <a:cs typeface="+mn-cs"/>
              </a:rPr>
              <a:t>son medicamentos muy similares a otros conocidos, diferenciados en variaciones menores que no suponen ninguna mejora terapéutica, sin embargo, permiten subir los precios. El 75% de “nuevos” fármacos aumentan el precio sin mejoras de efectos, eludiendo la caducidad de patente y permitiendo incrementos de coste. El precio de muchos medicamentos de prescripción de mayor venta ha aumentado escandalosamente en los últimos 7 años (</a:t>
            </a:r>
            <a:r>
              <a:rPr lang="es-ES" sz="1200" kern="1200" dirty="0" err="1">
                <a:solidFill>
                  <a:schemeClr val="tx1"/>
                </a:solidFill>
                <a:effectLst/>
                <a:latin typeface="+mn-lt"/>
                <a:ea typeface="+mn-ea"/>
                <a:cs typeface="+mn-cs"/>
              </a:rPr>
              <a:t>Humulina</a:t>
            </a:r>
            <a:r>
              <a:rPr lang="es-ES" sz="1200" kern="1200" dirty="0">
                <a:solidFill>
                  <a:schemeClr val="tx1"/>
                </a:solidFill>
                <a:effectLst/>
                <a:latin typeface="+mn-lt"/>
                <a:ea typeface="+mn-ea"/>
                <a:cs typeface="+mn-cs"/>
              </a:rPr>
              <a:t> RU-50, </a:t>
            </a:r>
            <a:r>
              <a:rPr lang="es-ES" sz="1200" kern="1200" dirty="0" err="1">
                <a:solidFill>
                  <a:schemeClr val="tx1"/>
                </a:solidFill>
                <a:effectLst/>
                <a:latin typeface="+mn-lt"/>
                <a:ea typeface="+mn-ea"/>
                <a:cs typeface="+mn-cs"/>
              </a:rPr>
              <a:t>Epipen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Viagra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Avonex</a:t>
            </a:r>
            <a:r>
              <a:rPr lang="es-ES" sz="1200" kern="1200" dirty="0">
                <a:solidFill>
                  <a:schemeClr val="tx1"/>
                </a:solidFill>
                <a:effectLst/>
                <a:latin typeface="+mn-lt"/>
                <a:ea typeface="+mn-ea"/>
                <a:cs typeface="+mn-cs"/>
              </a:rPr>
              <a:t>…).</a:t>
            </a:r>
          </a:p>
          <a:p>
            <a:r>
              <a:rPr lang="es-ES" sz="1200" b="1"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pPr lvl="0" fontAlgn="base"/>
            <a:r>
              <a:rPr lang="es-ES" sz="1200" b="1" kern="1200" dirty="0" err="1">
                <a:solidFill>
                  <a:schemeClr val="tx1"/>
                </a:solidFill>
                <a:effectLst/>
                <a:latin typeface="+mn-lt"/>
                <a:ea typeface="+mn-ea"/>
                <a:cs typeface="+mn-cs"/>
              </a:rPr>
              <a:t>Peremnizacion</a:t>
            </a:r>
            <a:r>
              <a:rPr lang="es-ES" sz="1200" b="1" kern="1200" dirty="0">
                <a:solidFill>
                  <a:schemeClr val="tx1"/>
                </a:solidFill>
                <a:effectLst/>
                <a:latin typeface="+mn-lt"/>
                <a:ea typeface="+mn-ea"/>
                <a:cs typeface="+mn-cs"/>
              </a:rPr>
              <a:t> de una patente</a:t>
            </a:r>
            <a:r>
              <a:rPr lang="es-ES" sz="1200" kern="1200" dirty="0">
                <a:solidFill>
                  <a:schemeClr val="tx1"/>
                </a:solidFill>
                <a:effectLst/>
                <a:latin typeface="+mn-lt"/>
                <a:ea typeface="+mn-ea"/>
                <a:cs typeface="+mn-cs"/>
              </a:rPr>
              <a:t> (</a:t>
            </a:r>
            <a:r>
              <a:rPr lang="es-ES" sz="1200" b="1" kern="1200" dirty="0" err="1">
                <a:solidFill>
                  <a:schemeClr val="tx1"/>
                </a:solidFill>
                <a:effectLst/>
                <a:latin typeface="+mn-lt"/>
                <a:ea typeface="+mn-ea"/>
                <a:cs typeface="+mn-cs"/>
              </a:rPr>
              <a:t>Ever</a:t>
            </a:r>
            <a:r>
              <a:rPr lang="es-ES" sz="1200" b="1" kern="1200" dirty="0">
                <a:solidFill>
                  <a:schemeClr val="tx1"/>
                </a:solidFill>
                <a:effectLst/>
                <a:latin typeface="+mn-lt"/>
                <a:ea typeface="+mn-ea"/>
                <a:cs typeface="+mn-cs"/>
              </a:rPr>
              <a:t>-Green)</a:t>
            </a:r>
            <a:r>
              <a:rPr lang="es-ES" sz="1200" kern="1200" dirty="0">
                <a:solidFill>
                  <a:schemeClr val="tx1"/>
                </a:solidFill>
                <a:effectLst/>
                <a:latin typeface="+mn-lt"/>
                <a:ea typeface="+mn-ea"/>
                <a:cs typeface="+mn-cs"/>
              </a:rPr>
              <a:t> que extiende el monopolio sobre una molécula realizando con cambios menores de uso, combinación o formulación retrasando la entrada de genéricos e incluso aumentando su precio.</a:t>
            </a:r>
          </a:p>
          <a:p>
            <a:r>
              <a:rPr lang="es-ES" sz="1200" b="1"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pPr lvl="0" fontAlgn="base"/>
            <a:r>
              <a:rPr lang="es-ES" sz="1200" b="1" kern="1200" dirty="0">
                <a:solidFill>
                  <a:schemeClr val="tx1"/>
                </a:solidFill>
                <a:effectLst/>
                <a:latin typeface="+mn-lt"/>
                <a:ea typeface="+mn-ea"/>
                <a:cs typeface="+mn-cs"/>
              </a:rPr>
              <a:t>Conflictos de coste-efectividad</a:t>
            </a:r>
            <a:r>
              <a:rPr lang="es-ES" sz="1200" kern="1200" dirty="0">
                <a:solidFill>
                  <a:schemeClr val="tx1"/>
                </a:solidFill>
                <a:effectLst/>
                <a:latin typeface="+mn-lt"/>
                <a:ea typeface="+mn-ea"/>
                <a:cs typeface="+mn-cs"/>
              </a:rPr>
              <a:t> por medicamento con efectividad media baja o muy baja, y costes medios altos o muy altos que además se emplean por extensión “compasiva y off-</a:t>
            </a:r>
            <a:r>
              <a:rPr lang="es-ES" sz="1200" kern="1200" dirty="0" err="1">
                <a:solidFill>
                  <a:schemeClr val="tx1"/>
                </a:solidFill>
                <a:effectLst/>
                <a:latin typeface="+mn-lt"/>
                <a:ea typeface="+mn-ea"/>
                <a:cs typeface="+mn-cs"/>
              </a:rPr>
              <a:t>label</a:t>
            </a:r>
            <a:r>
              <a:rPr lang="es-ES" sz="1200" kern="1200" dirty="0">
                <a:solidFill>
                  <a:schemeClr val="tx1"/>
                </a:solidFill>
                <a:effectLst/>
                <a:latin typeface="+mn-lt"/>
                <a:ea typeface="+mn-ea"/>
                <a:cs typeface="+mn-cs"/>
              </a:rPr>
              <a:t> muy amplia” es decir, su utilización no esta incluida en las indicaciones autorizadas, pero al no existir alternativa se utilizan con frecuencia acompañados de falta profesional de conciencia de costes, conflictos de interés y efectos adversos para los pacientes tratados.</a:t>
            </a:r>
          </a:p>
          <a:p>
            <a:r>
              <a:rPr lang="es-ES" sz="1200" b="1"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pPr lvl="0" fontAlgn="base"/>
            <a:r>
              <a:rPr lang="es-ES" sz="1200" b="1" kern="1200" dirty="0">
                <a:solidFill>
                  <a:schemeClr val="tx1"/>
                </a:solidFill>
                <a:effectLst/>
                <a:latin typeface="+mn-lt"/>
                <a:ea typeface="+mn-ea"/>
                <a:cs typeface="+mn-cs"/>
              </a:rPr>
              <a:t>Los conflictos de impacto presupuestario </a:t>
            </a:r>
            <a:r>
              <a:rPr lang="es-ES" sz="1200" kern="1200" dirty="0">
                <a:solidFill>
                  <a:schemeClr val="tx1"/>
                </a:solidFill>
                <a:effectLst/>
                <a:latin typeface="+mn-lt"/>
                <a:ea typeface="+mn-ea"/>
                <a:cs typeface="+mn-cs"/>
              </a:rPr>
              <a:t>con medicamentos de alta efectividad y precio desorbitado facilidad que ofrece la regulación actual de patentes aplicada al medicamento.  La industria farmacéutica activa la opinión pública y a los pacientes para presionar a los gobiernos a pagar precios abusivos que impone previamente, lo que además le permite discriminación de precios por países en función de su capacidad de compra. El caso mas significativo es el del medicamento contra la Hepatitis C  (</a:t>
            </a:r>
            <a:r>
              <a:rPr lang="es-ES" sz="1200" kern="1200" dirty="0" err="1">
                <a:solidFill>
                  <a:schemeClr val="tx1"/>
                </a:solidFill>
                <a:effectLst/>
                <a:latin typeface="+mn-lt"/>
                <a:ea typeface="+mn-ea"/>
                <a:cs typeface="+mn-cs"/>
              </a:rPr>
              <a:t>sofosbuvir</a:t>
            </a:r>
            <a:r>
              <a:rPr lang="es-ES" sz="1200" kern="1200" dirty="0">
                <a:solidFill>
                  <a:schemeClr val="tx1"/>
                </a:solidFill>
                <a:effectLst/>
                <a:latin typeface="+mn-lt"/>
                <a:ea typeface="+mn-ea"/>
                <a:cs typeface="+mn-cs"/>
              </a:rPr>
              <a:t> y </a:t>
            </a:r>
            <a:r>
              <a:rPr lang="es-ES" sz="1200" kern="1200" dirty="0" err="1">
                <a:solidFill>
                  <a:schemeClr val="tx1"/>
                </a:solidFill>
                <a:effectLst/>
                <a:latin typeface="+mn-lt"/>
                <a:ea typeface="+mn-ea"/>
                <a:cs typeface="+mn-cs"/>
              </a:rPr>
              <a:t>ledipasvir</a:t>
            </a:r>
            <a:r>
              <a:rPr lang="es-ES" sz="1200" kern="1200" dirty="0">
                <a:solidFill>
                  <a:schemeClr val="tx1"/>
                </a:solidFill>
                <a:effectLst/>
                <a:latin typeface="+mn-lt"/>
                <a:ea typeface="+mn-ea"/>
                <a:cs typeface="+mn-cs"/>
              </a:rPr>
              <a:t> ) de la farmacéutica Gilead. Los resultados económicos </a:t>
            </a:r>
            <a:r>
              <a:rPr lang="es-ES" sz="1200" kern="1200" dirty="0" err="1">
                <a:solidFill>
                  <a:schemeClr val="tx1"/>
                </a:solidFill>
                <a:effectLst/>
                <a:latin typeface="+mn-lt"/>
                <a:ea typeface="+mn-ea"/>
                <a:cs typeface="+mn-cs"/>
              </a:rPr>
              <a:t>declaradpos</a:t>
            </a:r>
            <a:r>
              <a:rPr lang="es-ES" sz="1200" kern="1200" dirty="0">
                <a:solidFill>
                  <a:schemeClr val="tx1"/>
                </a:solidFill>
                <a:effectLst/>
                <a:latin typeface="+mn-lt"/>
                <a:ea typeface="+mn-ea"/>
                <a:cs typeface="+mn-cs"/>
              </a:rPr>
              <a:t> Gilead en el 2015 ofrecen un beneficio neto 16.520 millones dólares, con un crecimiento superior al 50% sobre 2014. Lo cual constituye un referente histórico de firma farmacéutica en el mundo. </a:t>
            </a:r>
          </a:p>
          <a:p>
            <a:r>
              <a:rPr lang="es-ES" sz="1200" kern="1200" dirty="0">
                <a:solidFill>
                  <a:schemeClr val="tx1"/>
                </a:solidFill>
                <a:effectLst/>
                <a:latin typeface="+mn-lt"/>
                <a:ea typeface="+mn-ea"/>
                <a:cs typeface="+mn-cs"/>
              </a:rPr>
              <a:t> </a:t>
            </a:r>
          </a:p>
          <a:p>
            <a:pPr lvl="0" fontAlgn="base"/>
            <a:r>
              <a:rPr lang="es-ES" sz="1200" kern="1200" dirty="0">
                <a:solidFill>
                  <a:schemeClr val="tx1"/>
                </a:solidFill>
                <a:effectLst/>
                <a:latin typeface="+mn-lt"/>
                <a:ea typeface="+mn-ea"/>
                <a:cs typeface="+mn-cs"/>
              </a:rPr>
              <a:t>La aparición de los nuevos medicamentos con precios astronómicos ha marcado una nueva era que incluye el problema del </a:t>
            </a:r>
            <a:r>
              <a:rPr lang="es-ES" sz="1200" b="1" kern="1200" dirty="0">
                <a:solidFill>
                  <a:schemeClr val="tx1"/>
                </a:solidFill>
                <a:effectLst/>
                <a:latin typeface="+mn-lt"/>
                <a:ea typeface="+mn-ea"/>
                <a:cs typeface="+mn-cs"/>
              </a:rPr>
              <a:t>sometimiento de los gobiernos</a:t>
            </a:r>
            <a:r>
              <a:rPr lang="es-ES" sz="1200" kern="1200" dirty="0">
                <a:solidFill>
                  <a:schemeClr val="tx1"/>
                </a:solidFill>
                <a:effectLst/>
                <a:latin typeface="+mn-lt"/>
                <a:ea typeface="+mn-ea"/>
                <a:cs typeface="+mn-cs"/>
              </a:rPr>
              <a:t> a los monopolios internacionales. Sometimiento que se pretende blindar con la adhesión a los tratados de libre comercio siempre adornándolos con ventajas colectivas de la </a:t>
            </a:r>
            <a:r>
              <a:rPr lang="es-ES" sz="1200" kern="1200" dirty="0" err="1">
                <a:solidFill>
                  <a:schemeClr val="tx1"/>
                </a:solidFill>
                <a:effectLst/>
                <a:latin typeface="+mn-lt"/>
                <a:ea typeface="+mn-ea"/>
                <a:cs typeface="+mn-cs"/>
              </a:rPr>
              <a:t>globalizacion</a:t>
            </a:r>
            <a:r>
              <a:rPr lang="es-ES" sz="1200" kern="1200" dirty="0">
                <a:solidFill>
                  <a:schemeClr val="tx1"/>
                </a:solidFill>
                <a:effectLst/>
                <a:latin typeface="+mn-lt"/>
                <a:ea typeface="+mn-ea"/>
                <a:cs typeface="+mn-cs"/>
              </a:rPr>
              <a:t>. Pero también permiten confirmar la </a:t>
            </a:r>
            <a:r>
              <a:rPr lang="es-ES" sz="1200" b="1" kern="1200" dirty="0">
                <a:solidFill>
                  <a:schemeClr val="tx1"/>
                </a:solidFill>
                <a:effectLst/>
                <a:latin typeface="+mn-lt"/>
                <a:ea typeface="+mn-ea"/>
                <a:cs typeface="+mn-cs"/>
              </a:rPr>
              <a:t>injusta paradoja de que los gobiernos y los emprendedores asumen los riesgos, y las grandes corporaciones internalizan los beneficios</a:t>
            </a:r>
            <a:r>
              <a:rPr lang="es-ES" sz="1200" kern="1200" dirty="0">
                <a:solidFill>
                  <a:schemeClr val="tx1"/>
                </a:solidFill>
                <a:effectLst/>
                <a:latin typeface="+mn-lt"/>
                <a:ea typeface="+mn-ea"/>
                <a:cs typeface="+mn-cs"/>
              </a:rPr>
              <a:t>.</a:t>
            </a:r>
          </a:p>
          <a:p>
            <a:r>
              <a:rPr lang="es-ES" sz="1200" kern="1200" dirty="0">
                <a:solidFill>
                  <a:schemeClr val="tx1"/>
                </a:solidFill>
                <a:effectLst/>
                <a:latin typeface="+mn-lt"/>
                <a:ea typeface="+mn-ea"/>
                <a:cs typeface="+mn-cs"/>
              </a:rPr>
              <a:t> </a:t>
            </a:r>
          </a:p>
          <a:p>
            <a:pPr lvl="0" fontAlgn="base"/>
            <a:r>
              <a:rPr lang="es-ES" sz="1200" kern="1200" dirty="0">
                <a:solidFill>
                  <a:schemeClr val="tx1"/>
                </a:solidFill>
                <a:effectLst/>
                <a:latin typeface="+mn-lt"/>
                <a:ea typeface="+mn-ea"/>
                <a:cs typeface="+mn-cs"/>
              </a:rPr>
              <a:t>La </a:t>
            </a:r>
            <a:r>
              <a:rPr lang="es-ES" sz="1200" b="1" kern="1200" dirty="0">
                <a:solidFill>
                  <a:schemeClr val="tx1"/>
                </a:solidFill>
                <a:effectLst/>
                <a:latin typeface="+mn-lt"/>
                <a:ea typeface="+mn-ea"/>
                <a:cs typeface="+mn-cs"/>
              </a:rPr>
              <a:t>introducción del mercado farmacéutico y sanitario</a:t>
            </a:r>
            <a:r>
              <a:rPr lang="es-ES" sz="1200" kern="1200" dirty="0">
                <a:solidFill>
                  <a:schemeClr val="tx1"/>
                </a:solidFill>
                <a:effectLst/>
                <a:latin typeface="+mn-lt"/>
                <a:ea typeface="+mn-ea"/>
                <a:cs typeface="+mn-cs"/>
              </a:rPr>
              <a:t> en los tratados de libre comercio y la convergencia normativa que los acompaña, desequilibra todavía más la relación de fuerzas entre los Gobiernos y las grandes multinacionales farmacéuticas, y por tanto aumentaría los beneficios de las grandes corporaciones a costa de los pacientes y los contribuyentes, creando más barreras de acceso que las actuales.</a:t>
            </a:r>
          </a:p>
          <a:p>
            <a:r>
              <a:rPr lang="es-ES" sz="1200" kern="1200" dirty="0">
                <a:solidFill>
                  <a:schemeClr val="tx1"/>
                </a:solidFill>
                <a:effectLst/>
                <a:latin typeface="+mn-lt"/>
                <a:ea typeface="+mn-ea"/>
                <a:cs typeface="+mn-cs"/>
              </a:rPr>
              <a:t> </a:t>
            </a:r>
          </a:p>
          <a:p>
            <a:pPr lvl="0" fontAlgn="base"/>
            <a:r>
              <a:rPr lang="es-ES" sz="1200" kern="1200" dirty="0">
                <a:solidFill>
                  <a:schemeClr val="tx1"/>
                </a:solidFill>
                <a:effectLst/>
                <a:latin typeface="+mn-lt"/>
                <a:ea typeface="+mn-ea"/>
                <a:cs typeface="+mn-cs"/>
              </a:rPr>
              <a:t>Estamos asistiendo en la actualidad a una </a:t>
            </a:r>
            <a:r>
              <a:rPr lang="es-ES" sz="1200" b="1" kern="1200" dirty="0">
                <a:solidFill>
                  <a:schemeClr val="tx1"/>
                </a:solidFill>
                <a:effectLst/>
                <a:latin typeface="+mn-lt"/>
                <a:ea typeface="+mn-ea"/>
                <a:cs typeface="+mn-cs"/>
              </a:rPr>
              <a:t>presión insoportable </a:t>
            </a:r>
            <a:r>
              <a:rPr lang="es-ES" sz="1200" kern="1200" dirty="0">
                <a:solidFill>
                  <a:schemeClr val="tx1"/>
                </a:solidFill>
                <a:effectLst/>
                <a:latin typeface="+mn-lt"/>
                <a:ea typeface="+mn-ea"/>
                <a:cs typeface="+mn-cs"/>
              </a:rPr>
              <a:t>de algunas compañías farmacéuticas, debido a su posición dominante en base a las patentes otorgadas por los gobiernos, que están rompiendo los equilibrios tradicionales al poner unos precios tan convencionales como injustificados y abusivos. Esta presión está poniendo en riesgo la sostenibilidad de los Sistemas públicos de Salud establecidos, impidiendo el mejor desarrollo de otros en desarrollo y obstaculizando en suma el acceso de las poblaciones más vulnerables a los medicamentos. Los gobiernos se ven obligados a incrementar sus presupuestos sanitarios o a detraer recursos de otras necesidades de atención sanitaria, del gasto en otro tipo de servicios y del gasto en contratación de personal sanitario y de las condiciones y remuneraciones del mismo.</a:t>
            </a:r>
          </a:p>
          <a:p>
            <a:r>
              <a:rPr lang="es-ES" sz="1200" kern="1200" dirty="0">
                <a:solidFill>
                  <a:schemeClr val="tx1"/>
                </a:solidFill>
                <a:effectLst/>
                <a:latin typeface="+mn-lt"/>
                <a:ea typeface="+mn-ea"/>
                <a:cs typeface="+mn-cs"/>
              </a:rPr>
              <a:t> </a:t>
            </a:r>
          </a:p>
          <a:p>
            <a:pPr lvl="0" fontAlgn="base"/>
            <a:r>
              <a:rPr lang="es-ES" sz="1200" kern="1200" dirty="0">
                <a:solidFill>
                  <a:schemeClr val="tx1"/>
                </a:solidFill>
                <a:effectLst/>
                <a:latin typeface="+mn-lt"/>
                <a:ea typeface="+mn-ea"/>
                <a:cs typeface="+mn-cs"/>
              </a:rPr>
              <a:t>El abuso de la patente por parte de las compañías farmacéuticas al fijar precios altísimos y desproporcionados, hace que la </a:t>
            </a:r>
            <a:r>
              <a:rPr lang="es-ES" sz="1200" b="1" kern="1200" dirty="0">
                <a:solidFill>
                  <a:schemeClr val="tx1"/>
                </a:solidFill>
                <a:effectLst/>
                <a:latin typeface="+mn-lt"/>
                <a:ea typeface="+mn-ea"/>
                <a:cs typeface="+mn-cs"/>
              </a:rPr>
              <a:t>barrera de acceso sea el precio y no el coste</a:t>
            </a:r>
            <a:r>
              <a:rPr lang="es-ES" sz="1200" kern="1200" dirty="0">
                <a:solidFill>
                  <a:schemeClr val="tx1"/>
                </a:solidFill>
                <a:effectLst/>
                <a:latin typeface="+mn-lt"/>
                <a:ea typeface="+mn-ea"/>
                <a:cs typeface="+mn-cs"/>
              </a:rPr>
              <a:t>. La dificultad de financiación de estos medicamentos no está en el coste de la fabricación, ni en el coste de la investigación, si no en el precio que ponen los fabricantes que llega a ser 20, 30, 100 o más veces superior del coste de fabricación y de investigación. El precio del medicamento debe cubrir el coste de producción y cubrir la inversión realizada en Investigación más desarrollo, y permitir un beneficio razonable, que no debe exceder del 10%.</a:t>
            </a:r>
          </a:p>
          <a:p>
            <a:r>
              <a:rPr lang="es-ES" sz="1200" kern="1200" dirty="0">
                <a:solidFill>
                  <a:schemeClr val="tx1"/>
                </a:solidFill>
                <a:effectLst/>
                <a:latin typeface="+mn-lt"/>
                <a:ea typeface="+mn-ea"/>
                <a:cs typeface="+mn-cs"/>
              </a:rPr>
              <a:t> </a:t>
            </a:r>
          </a:p>
          <a:p>
            <a:pPr lvl="0" fontAlgn="base"/>
            <a:r>
              <a:rPr lang="es-ES" sz="1200" kern="1200" dirty="0">
                <a:solidFill>
                  <a:schemeClr val="tx1"/>
                </a:solidFill>
                <a:effectLst/>
                <a:latin typeface="+mn-lt"/>
                <a:ea typeface="+mn-ea"/>
                <a:cs typeface="+mn-cs"/>
              </a:rPr>
              <a:t>Las patentes que constituyen un monopolio que se otorga a la empresa durante un tiempo para la comercialización están pensada para proteger la innovación, pero no deberían permitir la especulación o uso abusivo de la misma sobre la necesidad de preservar la salud de la población.</a:t>
            </a:r>
          </a:p>
          <a:p>
            <a:r>
              <a:rPr lang="es-ES" sz="1200" kern="1200" dirty="0">
                <a:solidFill>
                  <a:schemeClr val="tx1"/>
                </a:solidFill>
                <a:effectLst/>
                <a:latin typeface="+mn-lt"/>
                <a:ea typeface="+mn-ea"/>
                <a:cs typeface="+mn-cs"/>
                <a:hlinkClick r:id="rId3"/>
              </a:rPr>
              <a:t>http://spicyip.com/2016/06/hep-c-drug-pricing-new-study-finds-sofosbuvir-globally-unaffordable.html</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p>
          <a:p>
            <a:endParaRPr lang="es-ES" dirty="0"/>
          </a:p>
        </p:txBody>
      </p:sp>
      <p:sp>
        <p:nvSpPr>
          <p:cNvPr id="4" name="Marcador de número de diapositiva 3"/>
          <p:cNvSpPr>
            <a:spLocks noGrp="1"/>
          </p:cNvSpPr>
          <p:nvPr>
            <p:ph type="sldNum" sz="quarter" idx="10"/>
          </p:nvPr>
        </p:nvSpPr>
        <p:spPr/>
        <p:txBody>
          <a:bodyPr/>
          <a:lstStyle/>
          <a:p>
            <a:fld id="{ED413BA3-6F2D-4D21-9DBA-7C94DE2B9D38}" type="slidenum">
              <a:rPr lang="es-ES" smtClean="0"/>
              <a:pPr/>
              <a:t>18</a:t>
            </a:fld>
            <a:endParaRPr lang="es-ES" dirty="0"/>
          </a:p>
        </p:txBody>
      </p:sp>
    </p:spTree>
    <p:extLst>
      <p:ext uri="{BB962C8B-B14F-4D97-AF65-F5344CB8AC3E}">
        <p14:creationId xmlns:p14="http://schemas.microsoft.com/office/powerpoint/2010/main" val="2709843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D413BA3-6F2D-4D21-9DBA-7C94DE2B9D38}" type="slidenum">
              <a:rPr lang="es-ES" smtClean="0"/>
              <a:pPr/>
              <a:t>20</a:t>
            </a:fld>
            <a:endParaRPr lang="es-ES" dirty="0"/>
          </a:p>
        </p:txBody>
      </p:sp>
    </p:spTree>
    <p:extLst>
      <p:ext uri="{BB962C8B-B14F-4D97-AF65-F5344CB8AC3E}">
        <p14:creationId xmlns:p14="http://schemas.microsoft.com/office/powerpoint/2010/main" val="446342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Nos hemos dejado deteriorar por intereses ajenos a nuestra profesión  </a:t>
            </a:r>
          </a:p>
          <a:p>
            <a:r>
              <a:rPr lang="es-ES" sz="1200" kern="1200" dirty="0">
                <a:solidFill>
                  <a:schemeClr val="tx1"/>
                </a:solidFill>
                <a:effectLst/>
                <a:latin typeface="+mn-lt"/>
                <a:ea typeface="+mn-ea"/>
                <a:cs typeface="+mn-cs"/>
              </a:rPr>
              <a:t> </a:t>
            </a:r>
          </a:p>
          <a:p>
            <a:r>
              <a:rPr lang="es-ES" sz="1200" kern="1200" dirty="0" err="1">
                <a:solidFill>
                  <a:schemeClr val="tx1"/>
                </a:solidFill>
                <a:effectLst/>
                <a:latin typeface="+mn-lt"/>
                <a:ea typeface="+mn-ea"/>
                <a:cs typeface="+mn-cs"/>
              </a:rPr>
              <a:t>Sión</a:t>
            </a:r>
            <a:r>
              <a:rPr lang="es-ES" sz="1200" kern="1200" dirty="0">
                <a:solidFill>
                  <a:schemeClr val="tx1"/>
                </a:solidFill>
                <a:effectLst/>
                <a:latin typeface="+mn-lt"/>
                <a:ea typeface="+mn-ea"/>
                <a:cs typeface="+mn-cs"/>
              </a:rPr>
              <a:t> sino nos hemos dejado llevar por lo que nos mandan a lo que no hemos DOBLEGADO </a:t>
            </a:r>
          </a:p>
          <a:p>
            <a:r>
              <a:rPr lang="es-E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El sálvese quien pueda, la ley d la selva no vale para nosotros: Están quemados, hay inequidad dentro y fuera, el control es del sector financiero </a:t>
            </a:r>
          </a:p>
          <a:p>
            <a:r>
              <a:rPr lang="es-ES" sz="1200" kern="1200" dirty="0">
                <a:solidFill>
                  <a:schemeClr val="tx1"/>
                </a:solidFill>
                <a:effectLst/>
                <a:latin typeface="+mn-lt"/>
                <a:ea typeface="+mn-ea"/>
                <a:cs typeface="+mn-cs"/>
              </a:rPr>
              <a:t> </a:t>
            </a:r>
          </a:p>
          <a:p>
            <a:r>
              <a:rPr lang="es-ES" sz="1200" b="1" kern="1200" dirty="0">
                <a:solidFill>
                  <a:schemeClr val="tx1"/>
                </a:solidFill>
                <a:effectLst/>
                <a:latin typeface="+mn-lt"/>
                <a:ea typeface="+mn-ea"/>
                <a:cs typeface="+mn-cs"/>
              </a:rPr>
              <a:t>Somos unos títeres peligrosos en manos de interese financieros fuertes que nos marcan lo que tenemos que hacer </a:t>
            </a: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12A0AEA0-51F5-4919-955B-2E2BDE41FC90}" type="slidenum">
              <a:rPr lang="es-ES" smtClean="0"/>
              <a:pPr/>
              <a:t>26</a:t>
            </a:fld>
            <a:endParaRPr lang="es-ES"/>
          </a:p>
        </p:txBody>
      </p:sp>
    </p:spTree>
    <p:extLst>
      <p:ext uri="{BB962C8B-B14F-4D97-AF65-F5344CB8AC3E}">
        <p14:creationId xmlns:p14="http://schemas.microsoft.com/office/powerpoint/2010/main" val="3465723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D413BA3-6F2D-4D21-9DBA-7C94DE2B9D38}" type="slidenum">
              <a:rPr lang="es-ES" smtClean="0"/>
              <a:pPr/>
              <a:t>28</a:t>
            </a:fld>
            <a:endParaRPr lang="es-ES" dirty="0"/>
          </a:p>
        </p:txBody>
      </p:sp>
    </p:spTree>
    <p:extLst>
      <p:ext uri="{BB962C8B-B14F-4D97-AF65-F5344CB8AC3E}">
        <p14:creationId xmlns:p14="http://schemas.microsoft.com/office/powerpoint/2010/main" val="439465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buBlip>
                <a:blip r:embed="rId3"/>
              </a:buBlip>
            </a:pPr>
            <a:endParaRPr lang="es-ES" sz="1200" dirty="0"/>
          </a:p>
          <a:p>
            <a:pPr>
              <a:buBlip>
                <a:blip r:embed="rId3"/>
              </a:buBlip>
            </a:pPr>
            <a:r>
              <a:rPr lang="es-ES" sz="1200" dirty="0" err="1"/>
              <a:t>Biologicos</a:t>
            </a:r>
            <a:r>
              <a:rPr lang="es-ES" sz="1200" dirty="0"/>
              <a:t> biosimilares</a:t>
            </a:r>
          </a:p>
          <a:p>
            <a:pPr>
              <a:buBlip>
                <a:blip r:embed="rId3"/>
              </a:buBlip>
            </a:pPr>
            <a:r>
              <a:rPr lang="es-ES" sz="1200" dirty="0"/>
              <a:t>¿Los resultados son iguales-similares-superponibles?</a:t>
            </a:r>
          </a:p>
          <a:p>
            <a:pPr>
              <a:buBlip>
                <a:blip r:embed="rId3"/>
              </a:buBlip>
            </a:pPr>
            <a:r>
              <a:rPr lang="es-ES" sz="1200" dirty="0"/>
              <a:t>Con el precio que el “Negocio”  quiere para los biológicos y el tiempo de duración del mismo ¿Los SNS pueden y la gente tienen acceso a sus ventajas?</a:t>
            </a:r>
          </a:p>
          <a:p>
            <a:pPr>
              <a:buBlip>
                <a:blip r:embed="rId3"/>
              </a:buBlip>
            </a:pPr>
            <a:r>
              <a:rPr lang="es-ES" sz="1200" dirty="0"/>
              <a:t>¿Retiramos recursos de otros  servicios fundamentales?</a:t>
            </a:r>
          </a:p>
          <a:p>
            <a:pPr>
              <a:buBlip>
                <a:blip r:embed="rId3"/>
              </a:buBlip>
            </a:pPr>
            <a:endParaRPr lang="es-ES" sz="1200" dirty="0"/>
          </a:p>
          <a:p>
            <a:pPr algn="ctr"/>
            <a:r>
              <a:rPr lang="es-ES" sz="1200" b="1" dirty="0">
                <a:solidFill>
                  <a:schemeClr val="tx1"/>
                </a:solidFill>
              </a:rPr>
              <a:t>Se deja morir a la gente sin medicamentos necesarios (Hepatitis C)</a:t>
            </a:r>
          </a:p>
          <a:p>
            <a:pPr algn="ctr"/>
            <a:r>
              <a:rPr lang="es-ES" sz="1200" b="1" dirty="0">
                <a:solidFill>
                  <a:schemeClr val="tx1"/>
                </a:solidFill>
              </a:rPr>
              <a:t> </a:t>
            </a:r>
          </a:p>
          <a:p>
            <a:pPr algn="ctr"/>
            <a:r>
              <a:rPr lang="es-ES" sz="1200" b="1" dirty="0">
                <a:solidFill>
                  <a:schemeClr val="tx1"/>
                </a:solidFill>
              </a:rPr>
              <a:t>Pero cuando surge una estrategia para abaratar el coste de los mismos  todo se vuelve hacia un paciente  “dignísimo”, hacia la libertad prescripción….</a:t>
            </a:r>
          </a:p>
          <a:p>
            <a:pPr algn="ctr"/>
            <a:endParaRPr lang="es-ES" sz="1200" b="1" dirty="0">
              <a:solidFill>
                <a:schemeClr val="tx1"/>
              </a:solidFill>
            </a:endParaRPr>
          </a:p>
          <a:p>
            <a:pPr algn="ctr"/>
            <a:r>
              <a:rPr lang="es-ES" sz="1200" b="1" dirty="0">
                <a:solidFill>
                  <a:schemeClr val="tx1"/>
                </a:solidFill>
              </a:rPr>
              <a:t>Y se lleva al Tribunal Constitucional ¿si el derecho de los españoles es a optar o no a la marca q decide el médico o el farmacéutico o a la que paga Administración …</a:t>
            </a:r>
          </a:p>
          <a:p>
            <a:pPr>
              <a:buNone/>
            </a:pPr>
            <a:endParaRPr lang="es-ES" sz="1200" dirty="0"/>
          </a:p>
          <a:p>
            <a:endParaRPr lang="es-ES" dirty="0"/>
          </a:p>
        </p:txBody>
      </p:sp>
      <p:sp>
        <p:nvSpPr>
          <p:cNvPr id="4" name="Marcador de número de diapositiva 3"/>
          <p:cNvSpPr>
            <a:spLocks noGrp="1"/>
          </p:cNvSpPr>
          <p:nvPr>
            <p:ph type="sldNum" sz="quarter" idx="10"/>
          </p:nvPr>
        </p:nvSpPr>
        <p:spPr/>
        <p:txBody>
          <a:bodyPr/>
          <a:lstStyle/>
          <a:p>
            <a:fld id="{ED413BA3-6F2D-4D21-9DBA-7C94DE2B9D38}" type="slidenum">
              <a:rPr lang="es-ES" smtClean="0"/>
              <a:pPr/>
              <a:t>29</a:t>
            </a:fld>
            <a:endParaRPr lang="es-ES" dirty="0"/>
          </a:p>
        </p:txBody>
      </p:sp>
    </p:spTree>
    <p:extLst>
      <p:ext uri="{BB962C8B-B14F-4D97-AF65-F5344CB8AC3E}">
        <p14:creationId xmlns:p14="http://schemas.microsoft.com/office/powerpoint/2010/main" val="1005646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0DA3DFCF-C28B-4B8D-B0EA-0E3856EEFBE4}" type="datetime1">
              <a:rPr lang="es-ES" smtClean="0"/>
              <a:t>24/10/2018</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C7FAE25F-A5F4-47C1-8872-7D057BF5616F}"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F0EAF13-9FCD-42CE-A46D-1A43238F4F0F}" type="datetime1">
              <a:rPr lang="es-ES" smtClean="0"/>
              <a:t>24/10/2018</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C7FAE25F-A5F4-47C1-8872-7D057BF5616F}"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7E60003-4A5D-47C6-A378-8E6FC38408E2}" type="datetime1">
              <a:rPr lang="es-ES" smtClean="0"/>
              <a:t>24/10/2018</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C7FAE25F-A5F4-47C1-8872-7D057BF5616F}"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3">
              <a:lumMod val="20000"/>
              <a:lumOff val="80000"/>
            </a:schemeClr>
          </a:solidFill>
        </p:spPr>
        <p:txBody>
          <a:bodyPr>
            <a:noAutofit/>
          </a:bodyPr>
          <a:lstStyle>
            <a:lvl1pPr>
              <a:defRPr sz="4000"/>
            </a:lvl1pPr>
          </a:lstStyle>
          <a:p>
            <a:r>
              <a:rPr lang="es-ES" dirty="0"/>
              <a:t>Haga clic para modificar el estilo de título del patrón</a:t>
            </a:r>
          </a:p>
        </p:txBody>
      </p:sp>
      <p:sp>
        <p:nvSpPr>
          <p:cNvPr id="3" name="2 Marcador de contenido"/>
          <p:cNvSpPr>
            <a:spLocks noGrp="1"/>
          </p:cNvSpPr>
          <p:nvPr>
            <p:ph idx="1"/>
          </p:nvPr>
        </p:nvSpPr>
        <p:spPr/>
        <p:txBody>
          <a:bodyPr/>
          <a:lstStyle>
            <a:lvl1pPr marL="342900" indent="-342900">
              <a:buFontTx/>
              <a:buBlip>
                <a:blip r:embed="rId2"/>
              </a:buBlip>
              <a:defRPr/>
            </a:lvl1pPr>
            <a:lvl2pPr marL="742950" indent="-285750">
              <a:buFontTx/>
              <a:buBlip>
                <a:blip r:embed="rId3"/>
              </a:buBlip>
              <a:defRPr/>
            </a:lvl2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Marcador de fecha 6"/>
          <p:cNvSpPr>
            <a:spLocks noGrp="1"/>
          </p:cNvSpPr>
          <p:nvPr>
            <p:ph type="dt" sz="half" idx="10"/>
          </p:nvPr>
        </p:nvSpPr>
        <p:spPr/>
        <p:txBody>
          <a:bodyPr/>
          <a:lstStyle/>
          <a:p>
            <a:fld id="{FA5E0F47-A446-44C9-8659-A0F37C594916}" type="datetime1">
              <a:rPr lang="es-ES" smtClean="0"/>
              <a:t>24/10/2018</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C7FAE25F-A5F4-47C1-8872-7D057BF5616F}"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4B11482-B537-4B46-9554-A5893A21551C}" type="datetime1">
              <a:rPr lang="es-ES" smtClean="0"/>
              <a:t>24/10/2018</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C7FAE25F-A5F4-47C1-8872-7D057BF5616F}"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A4FC95DD-AAC1-492B-800F-559D98315F08}" type="datetime1">
              <a:rPr lang="es-ES" smtClean="0"/>
              <a:t>24/10/2018</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C7FAE25F-A5F4-47C1-8872-7D057BF5616F}"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47C7602B-2180-493F-A4FA-27B344F12839}" type="datetime1">
              <a:rPr lang="es-ES" smtClean="0"/>
              <a:t>24/10/2018</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C7FAE25F-A5F4-47C1-8872-7D057BF5616F}"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0D6470B-94FC-46C8-A943-79EFBEC88484}" type="datetime1">
              <a:rPr lang="es-ES" smtClean="0"/>
              <a:t>24/10/2018</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C7FAE25F-A5F4-47C1-8872-7D057BF5616F}"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DF0D82D-EBD9-4B59-B392-08B1F6CC4C7D}" type="datetime1">
              <a:rPr lang="es-ES" smtClean="0"/>
              <a:t>24/10/2018</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C7FAE25F-A5F4-47C1-8872-7D057BF5616F}"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92809B7-B846-42B8-AEEC-1879184E3D2D}" type="datetime1">
              <a:rPr lang="es-ES" smtClean="0"/>
              <a:t>24/10/2018</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C7FAE25F-A5F4-47C1-8872-7D057BF5616F}"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EB70BD5-A58F-4A4F-8D3C-6E99CBCDF20D}" type="datetime1">
              <a:rPr lang="es-ES" smtClean="0"/>
              <a:t>24/10/2018</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C7FAE25F-A5F4-47C1-8872-7D057BF5616F}"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45247-F557-4371-917A-BE2BFE08738A}" type="datetime1">
              <a:rPr lang="es-ES" smtClean="0"/>
              <a:t>24/10/2018</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AE25F-A5F4-47C1-8872-7D057BF5616F}"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rsendin@cgcom.e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msssi.gob.es/estadEstudios/estadisticas/docs/BS_2015/Es8815mar.pdf"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hyperlink" Target="http://www.iiss.es/gcs/gestion59.pd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europa.eu/rapid/press-release_MEMO-08-782_es.htm?locale=EN"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doi.org/10.1136/bmj.j453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who.int/mediacentre/factsheets/fs331/en/" TargetMode="External"/><Relationship Id="rId2" Type="http://schemas.openxmlformats.org/officeDocument/2006/relationships/hyperlink" Target="http://ec.europa.eu/dgs/health_food-safety/amr/index_en.htm" TargetMode="External"/><Relationship Id="rId1" Type="http://schemas.openxmlformats.org/officeDocument/2006/relationships/slideLayout" Target="../slideLayouts/slideLayout7.xml"/><Relationship Id="rId4" Type="http://schemas.openxmlformats.org/officeDocument/2006/relationships/hyperlink" Target="http://touch.latimes.com/#section/-1/article/p2p-84832405/"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ncbi.nlm.nih.gov/pubmed/?term=Ioannidis%20JP%5bAuthor%5d&amp;cauthor=true&amp;cauthor_uid=27328301"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www.unsgaccessmeds.org/inbox/2016/2/25/andrew-hill-dr-anton-pozniak-and-dr-james-freeman"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jrsendin@cgcom.es"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39552" y="734839"/>
            <a:ext cx="7772400" cy="1470025"/>
          </a:xfrm>
        </p:spPr>
        <p:txBody>
          <a:bodyPr>
            <a:noAutofit/>
          </a:bodyPr>
          <a:lstStyle/>
          <a:p>
            <a:r>
              <a:rPr lang="es-ES" sz="3600" b="1" dirty="0"/>
              <a:t>Actitud ciudadana y profesional frente a los nuevos medicamentos” </a:t>
            </a:r>
            <a:br>
              <a:rPr lang="es-ES" sz="3600" b="1" dirty="0"/>
            </a:br>
            <a:r>
              <a:rPr lang="es-ES" sz="3200" b="1" dirty="0"/>
              <a:t>Cáceres 24 de octubre 2018</a:t>
            </a:r>
            <a:endParaRPr lang="es-ES" sz="3600" b="1" dirty="0"/>
          </a:p>
        </p:txBody>
      </p:sp>
      <p:sp>
        <p:nvSpPr>
          <p:cNvPr id="3" name="Subtítulo 2"/>
          <p:cNvSpPr>
            <a:spLocks noGrp="1"/>
          </p:cNvSpPr>
          <p:nvPr>
            <p:ph type="subTitle" idx="1"/>
          </p:nvPr>
        </p:nvSpPr>
        <p:spPr>
          <a:xfrm>
            <a:off x="1371600" y="4412704"/>
            <a:ext cx="6400800" cy="1752600"/>
          </a:xfrm>
        </p:spPr>
        <p:txBody>
          <a:bodyPr>
            <a:noAutofit/>
          </a:bodyPr>
          <a:lstStyle/>
          <a:p>
            <a:r>
              <a:rPr lang="es-ES" sz="2400" b="1" dirty="0"/>
              <a:t>Juan José Rodriguez Sendín</a:t>
            </a:r>
          </a:p>
          <a:p>
            <a:r>
              <a:rPr lang="es-ES" sz="2400" b="1" dirty="0"/>
              <a:t>Vicepresidente AAJM</a:t>
            </a:r>
          </a:p>
          <a:p>
            <a:r>
              <a:rPr lang="es-ES" sz="2400" b="1" dirty="0">
                <a:hlinkClick r:id="rId2"/>
              </a:rPr>
              <a:t>jrsendin@cgcom.es</a:t>
            </a:r>
            <a:endParaRPr lang="es-ES" sz="2400" b="1" dirty="0"/>
          </a:p>
          <a:p>
            <a:r>
              <a:rPr lang="es-ES" sz="2400" b="1" dirty="0"/>
              <a:t>@jrsendin</a:t>
            </a:r>
          </a:p>
          <a:p>
            <a:endParaRPr lang="es-ES" sz="2400" b="1" dirty="0"/>
          </a:p>
        </p:txBody>
      </p:sp>
      <p:sp>
        <p:nvSpPr>
          <p:cNvPr id="4" name="Rectángulo 3"/>
          <p:cNvSpPr/>
          <p:nvPr/>
        </p:nvSpPr>
        <p:spPr>
          <a:xfrm>
            <a:off x="467544" y="2772217"/>
            <a:ext cx="8280920" cy="584775"/>
          </a:xfrm>
          <a:prstGeom prst="rect">
            <a:avLst/>
          </a:prstGeom>
        </p:spPr>
        <p:txBody>
          <a:bodyPr wrap="square">
            <a:spAutoFit/>
          </a:bodyPr>
          <a:lstStyle/>
          <a:p>
            <a:pPr algn="ctr"/>
            <a:r>
              <a:rPr lang="es-ES" sz="3200" b="1" dirty="0"/>
              <a:t>“LIMITES EN EL ACCESO A MEDICAMENTOS”</a:t>
            </a:r>
          </a:p>
        </p:txBody>
      </p:sp>
      <p:sp>
        <p:nvSpPr>
          <p:cNvPr id="5" name="Marcador de número de diapositiva 4"/>
          <p:cNvSpPr>
            <a:spLocks noGrp="1"/>
          </p:cNvSpPr>
          <p:nvPr>
            <p:ph type="sldNum" sz="quarter" idx="12"/>
          </p:nvPr>
        </p:nvSpPr>
        <p:spPr/>
        <p:txBody>
          <a:bodyPr/>
          <a:lstStyle/>
          <a:p>
            <a:fld id="{C7FAE25F-A5F4-47C1-8872-7D057BF5616F}" type="slidenum">
              <a:rPr lang="es-ES" smtClean="0"/>
              <a:pPr/>
              <a:t>1</a:t>
            </a:fld>
            <a:endParaRPr lang="es-ES" dirty="0"/>
          </a:p>
        </p:txBody>
      </p:sp>
    </p:spTree>
    <p:extLst>
      <p:ext uri="{BB962C8B-B14F-4D97-AF65-F5344CB8AC3E}">
        <p14:creationId xmlns:p14="http://schemas.microsoft.com/office/powerpoint/2010/main" val="3740856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DB05BB3-498C-4348-9B26-CE40D463F987}"/>
              </a:ext>
            </a:extLst>
          </p:cNvPr>
          <p:cNvSpPr>
            <a:spLocks noGrp="1" noChangeArrowheads="1"/>
          </p:cNvSpPr>
          <p:nvPr>
            <p:ph type="title" idx="4294967295"/>
          </p:nvPr>
        </p:nvSpPr>
        <p:spPr/>
        <p:txBody>
          <a:bodyPr/>
          <a:lstStyle/>
          <a:p>
            <a:pPr eaLnBrk="1" hangingPunct="1"/>
            <a:r>
              <a:rPr lang="es-ES_tradnl" altLang="es-ES" b="1" dirty="0">
                <a:ea typeface="ＭＳ Ｐゴシック" panose="020B0600070205080204" pitchFamily="34" charset="-128"/>
              </a:rPr>
              <a:t>La barrera del precio</a:t>
            </a:r>
          </a:p>
        </p:txBody>
      </p:sp>
      <p:sp>
        <p:nvSpPr>
          <p:cNvPr id="9219" name="Rectangle 3">
            <a:extLst>
              <a:ext uri="{FF2B5EF4-FFF2-40B4-BE49-F238E27FC236}">
                <a16:creationId xmlns:a16="http://schemas.microsoft.com/office/drawing/2014/main" id="{2B344052-C30D-4DB6-9FF9-77C8FD667CC5}"/>
              </a:ext>
            </a:extLst>
          </p:cNvPr>
          <p:cNvSpPr>
            <a:spLocks noGrp="1" noChangeArrowheads="1"/>
          </p:cNvSpPr>
          <p:nvPr>
            <p:ph type="body" idx="4294967295"/>
          </p:nvPr>
        </p:nvSpPr>
        <p:spPr>
          <a:xfrm>
            <a:off x="179512" y="1600201"/>
            <a:ext cx="8579296" cy="2980927"/>
          </a:xfrm>
        </p:spPr>
        <p:txBody>
          <a:bodyPr/>
          <a:lstStyle/>
          <a:p>
            <a:r>
              <a:rPr lang="es-ES" altLang="es-ES" dirty="0">
                <a:ea typeface="ＭＳ Ｐゴシック" panose="020B0600070205080204" pitchFamily="34" charset="-128"/>
              </a:rPr>
              <a:t>10.000.000 personas/año mueren  en el mundo por no disponer medicamento necesario.</a:t>
            </a:r>
          </a:p>
          <a:p>
            <a:endParaRPr lang="es-ES" altLang="es-ES" dirty="0">
              <a:ea typeface="ＭＳ Ｐゴシック" panose="020B0600070205080204" pitchFamily="34" charset="-128"/>
            </a:endParaRPr>
          </a:p>
          <a:p>
            <a:r>
              <a:rPr lang="es-ES" altLang="es-ES" dirty="0">
                <a:ea typeface="ＭＳ Ｐゴシック" panose="020B0600070205080204" pitchFamily="34" charset="-128"/>
              </a:rPr>
              <a:t>700.000 fallecen por hepatitis C: 2.000/ día</a:t>
            </a:r>
          </a:p>
        </p:txBody>
      </p:sp>
    </p:spTree>
    <p:extLst>
      <p:ext uri="{BB962C8B-B14F-4D97-AF65-F5344CB8AC3E}">
        <p14:creationId xmlns:p14="http://schemas.microsoft.com/office/powerpoint/2010/main" val="1493015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7E6AB363-7D53-4B52-9C31-065E2513CFF4}"/>
              </a:ext>
            </a:extLst>
          </p:cNvPr>
          <p:cNvSpPr>
            <a:spLocks noGrp="1" noChangeArrowheads="1"/>
          </p:cNvSpPr>
          <p:nvPr>
            <p:ph type="body" idx="1"/>
          </p:nvPr>
        </p:nvSpPr>
        <p:spPr/>
        <p:txBody>
          <a:bodyPr/>
          <a:lstStyle/>
          <a:p>
            <a:pPr algn="ctr">
              <a:buFontTx/>
              <a:buNone/>
            </a:pPr>
            <a:endParaRPr lang="es-ES" altLang="es-ES" b="1" dirty="0">
              <a:ea typeface="ＭＳ Ｐゴシック" panose="020B0600070205080204" pitchFamily="34" charset="-128"/>
            </a:endParaRPr>
          </a:p>
          <a:p>
            <a:pPr algn="ctr">
              <a:buFontTx/>
              <a:buNone/>
            </a:pPr>
            <a:r>
              <a:rPr lang="es-ES" altLang="es-ES" b="1" dirty="0">
                <a:ea typeface="ＭＳ Ｐゴシック" panose="020B0600070205080204" pitchFamily="34" charset="-128"/>
              </a:rPr>
              <a:t>	</a:t>
            </a:r>
            <a:r>
              <a:rPr lang="es-ES" altLang="es-ES" sz="4000" b="1" dirty="0">
                <a:ea typeface="ＭＳ Ｐゴシック" panose="020B0600070205080204" pitchFamily="34" charset="-128"/>
              </a:rPr>
              <a:t>18 millones de personas no tienen acceso a los medicamentos / atención sanitaria en países de la UE</a:t>
            </a:r>
          </a:p>
        </p:txBody>
      </p:sp>
    </p:spTree>
    <p:extLst>
      <p:ext uri="{BB962C8B-B14F-4D97-AF65-F5344CB8AC3E}">
        <p14:creationId xmlns:p14="http://schemas.microsoft.com/office/powerpoint/2010/main" val="1225300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71D72B8-059C-4AEF-A269-A624355CBE20}"/>
              </a:ext>
            </a:extLst>
          </p:cNvPr>
          <p:cNvSpPr>
            <a:spLocks noGrp="1" noChangeArrowheads="1"/>
          </p:cNvSpPr>
          <p:nvPr>
            <p:ph type="title" idx="4294967295"/>
          </p:nvPr>
        </p:nvSpPr>
        <p:spPr/>
        <p:txBody>
          <a:bodyPr>
            <a:normAutofit fontScale="90000"/>
          </a:bodyPr>
          <a:lstStyle/>
          <a:p>
            <a:pPr eaLnBrk="1" hangingPunct="1"/>
            <a:r>
              <a:rPr lang="es-ES_tradnl" altLang="es-ES" sz="3200" b="1" dirty="0">
                <a:ea typeface="ＭＳ Ｐゴシック" panose="020B0600070205080204" pitchFamily="34" charset="-128"/>
              </a:rPr>
              <a:t>Personas que no pudieron comprar las medicinas</a:t>
            </a:r>
            <a:br>
              <a:rPr lang="es-ES_tradnl" altLang="es-ES" sz="3200" b="1" dirty="0">
                <a:ea typeface="ＭＳ Ｐゴシック" panose="020B0600070205080204" pitchFamily="34" charset="-128"/>
              </a:rPr>
            </a:br>
            <a:r>
              <a:rPr lang="es-ES_tradnl" altLang="es-ES" sz="3200" b="1" dirty="0">
                <a:ea typeface="ＭＳ Ｐゴシック" panose="020B0600070205080204" pitchFamily="34" charset="-128"/>
              </a:rPr>
              <a:t>en el año 2015, en España </a:t>
            </a:r>
          </a:p>
        </p:txBody>
      </p:sp>
      <p:sp>
        <p:nvSpPr>
          <p:cNvPr id="11267" name="Rectangle 3">
            <a:extLst>
              <a:ext uri="{FF2B5EF4-FFF2-40B4-BE49-F238E27FC236}">
                <a16:creationId xmlns:a16="http://schemas.microsoft.com/office/drawing/2014/main" id="{BE19416D-664E-479C-BB8F-9DA733B241E8}"/>
              </a:ext>
            </a:extLst>
          </p:cNvPr>
          <p:cNvSpPr>
            <a:spLocks noGrp="1" noChangeArrowheads="1"/>
          </p:cNvSpPr>
          <p:nvPr>
            <p:ph type="body" idx="4294967295"/>
          </p:nvPr>
        </p:nvSpPr>
        <p:spPr>
          <a:xfrm>
            <a:off x="457200" y="1489646"/>
            <a:ext cx="8229600" cy="4027586"/>
          </a:xfrm>
        </p:spPr>
        <p:txBody>
          <a:bodyPr>
            <a:normAutofit/>
          </a:bodyPr>
          <a:lstStyle/>
          <a:p>
            <a:pPr eaLnBrk="1" hangingPunct="1">
              <a:buFontTx/>
              <a:buNone/>
            </a:pPr>
            <a:endParaRPr lang="es-ES" altLang="es-ES" sz="4400" dirty="0">
              <a:ea typeface="ＭＳ Ｐゴシック" panose="020B0600070205080204" pitchFamily="34" charset="-128"/>
            </a:endParaRPr>
          </a:p>
          <a:p>
            <a:pPr eaLnBrk="1" hangingPunct="1">
              <a:buFontTx/>
              <a:buNone/>
            </a:pPr>
            <a:r>
              <a:rPr lang="es-ES" altLang="es-ES" sz="4400" dirty="0">
                <a:ea typeface="ＭＳ Ｐゴシック" panose="020B0600070205080204" pitchFamily="34" charset="-128"/>
              </a:rPr>
              <a:t>			    </a:t>
            </a:r>
            <a:r>
              <a:rPr lang="es-ES" altLang="es-ES" sz="7200" dirty="0">
                <a:ea typeface="ＭＳ Ｐゴシック" panose="020B0600070205080204" pitchFamily="34" charset="-128"/>
              </a:rPr>
              <a:t>1.856.000</a:t>
            </a:r>
          </a:p>
          <a:p>
            <a:pPr eaLnBrk="1" hangingPunct="1">
              <a:buFontTx/>
              <a:buNone/>
            </a:pPr>
            <a:r>
              <a:rPr lang="es-ES" altLang="es-ES" sz="4800" dirty="0">
                <a:ea typeface="ＭＳ Ｐゴシック" panose="020B0600070205080204" pitchFamily="34" charset="-128"/>
              </a:rPr>
              <a:t>	</a:t>
            </a:r>
          </a:p>
        </p:txBody>
      </p:sp>
      <p:sp>
        <p:nvSpPr>
          <p:cNvPr id="11268" name="Text Box 4">
            <a:extLst>
              <a:ext uri="{FF2B5EF4-FFF2-40B4-BE49-F238E27FC236}">
                <a16:creationId xmlns:a16="http://schemas.microsoft.com/office/drawing/2014/main" id="{FFF299C1-4307-48AF-91B2-17106A4E5176}"/>
              </a:ext>
            </a:extLst>
          </p:cNvPr>
          <p:cNvSpPr txBox="1">
            <a:spLocks noChangeArrowheads="1"/>
          </p:cNvSpPr>
          <p:nvPr/>
        </p:nvSpPr>
        <p:spPr bwMode="auto">
          <a:xfrm>
            <a:off x="808038" y="5734050"/>
            <a:ext cx="658495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800"/>
              <a:t>Fuente: Barómetro Sanitario, MSSSI; INE: 4% de 46,4 millones</a:t>
            </a:r>
          </a:p>
          <a:p>
            <a:pPr eaLnBrk="1" hangingPunct="1">
              <a:spcBef>
                <a:spcPct val="0"/>
              </a:spcBef>
              <a:buFontTx/>
              <a:buNone/>
            </a:pPr>
            <a:r>
              <a:rPr lang="es-ES" altLang="es-ES" sz="1600">
                <a:hlinkClick r:id="rId2"/>
              </a:rPr>
              <a:t>http://www.msssi.gob.es/estadEstudios/estadisticas/docs/BS_2015/Es8815mar.pdf</a:t>
            </a:r>
            <a:endParaRPr lang="es-ES" altLang="es-ES" sz="1600"/>
          </a:p>
          <a:p>
            <a:pPr eaLnBrk="1" hangingPunct="1">
              <a:spcBef>
                <a:spcPct val="0"/>
              </a:spcBef>
              <a:buFontTx/>
              <a:buNone/>
            </a:pPr>
            <a:endParaRPr lang="es-ES" altLang="es-ES" sz="1600"/>
          </a:p>
        </p:txBody>
      </p:sp>
    </p:spTree>
    <p:extLst>
      <p:ext uri="{BB962C8B-B14F-4D97-AF65-F5344CB8AC3E}">
        <p14:creationId xmlns:p14="http://schemas.microsoft.com/office/powerpoint/2010/main" val="3279079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F083CB-5553-491E-A312-E541DD20E61D}"/>
              </a:ext>
            </a:extLst>
          </p:cNvPr>
          <p:cNvSpPr>
            <a:spLocks noGrp="1"/>
          </p:cNvSpPr>
          <p:nvPr>
            <p:ph type="title"/>
          </p:nvPr>
        </p:nvSpPr>
        <p:spPr>
          <a:xfrm>
            <a:off x="457200" y="274638"/>
            <a:ext cx="8229600" cy="1143000"/>
          </a:xfrm>
        </p:spPr>
        <p:txBody>
          <a:bodyPr/>
          <a:lstStyle/>
          <a:p>
            <a:r>
              <a:rPr lang="es-ES" sz="3600" b="1" dirty="0"/>
              <a:t>Millones de personas mueren por no tener acceso a medicamentos necesarios</a:t>
            </a:r>
          </a:p>
        </p:txBody>
      </p:sp>
      <p:sp>
        <p:nvSpPr>
          <p:cNvPr id="3" name="Marcador de contenido 2"/>
          <p:cNvSpPr txBox="1">
            <a:spLocks noGrp="1"/>
          </p:cNvSpPr>
          <p:nvPr>
            <p:ph idx="1"/>
          </p:nvPr>
        </p:nvSpPr>
        <p:spPr>
          <a:xfrm>
            <a:off x="457200" y="2066470"/>
            <a:ext cx="8229600" cy="2370642"/>
          </a:xfrm>
          <a:ln w="9528">
            <a:noFill/>
            <a:prstDash val="solid"/>
          </a:ln>
        </p:spPr>
        <p:txBody>
          <a:bodyPr anchorCtr="1">
            <a:noAutofit/>
          </a:bodyPr>
          <a:lstStyle/>
          <a:p>
            <a:pPr marL="0" lvl="0" indent="0" algn="ctr">
              <a:buNone/>
            </a:pPr>
            <a:endParaRPr lang="es-ES" sz="3200" dirty="0"/>
          </a:p>
          <a:p>
            <a:pPr marL="0" lvl="0" indent="0" algn="ctr">
              <a:buNone/>
            </a:pPr>
            <a:r>
              <a:rPr lang="es-ES" b="1" dirty="0"/>
              <a:t>¡¡Es un acto de codicia¡¡</a:t>
            </a:r>
          </a:p>
          <a:p>
            <a:pPr marL="0" lvl="0" indent="0" algn="ctr">
              <a:buNone/>
            </a:pPr>
            <a:r>
              <a:rPr lang="es-ES" b="1" dirty="0"/>
              <a:t>¡¡Es un acto de fuerza, de poder¡¡</a:t>
            </a:r>
          </a:p>
          <a:p>
            <a:pPr marL="0" lvl="0" indent="0" algn="ctr">
              <a:buNone/>
            </a:pPr>
            <a:r>
              <a:rPr lang="es-ES" sz="3200" b="1" dirty="0"/>
              <a:t>No hay posibilidad de modificación espontanea</a:t>
            </a:r>
          </a:p>
        </p:txBody>
      </p:sp>
      <p:sp>
        <p:nvSpPr>
          <p:cNvPr id="4" name="Marcador de número de diapositiva 3"/>
          <p:cNvSpPr>
            <a:spLocks noGrp="1"/>
          </p:cNvSpPr>
          <p:nvPr>
            <p:ph type="sldNum" sz="quarter" idx="12"/>
          </p:nvPr>
        </p:nvSpPr>
        <p:spPr/>
        <p:txBody>
          <a:bodyPr/>
          <a:lstStyle/>
          <a:p>
            <a:fld id="{C7FAE25F-A5F4-47C1-8872-7D057BF5616F}" type="slidenum">
              <a:rPr lang="es-ES" smtClean="0"/>
              <a:pPr/>
              <a:t>13</a:t>
            </a:fld>
            <a:endParaRPr lang="es-ES" dirty="0"/>
          </a:p>
        </p:txBody>
      </p:sp>
    </p:spTree>
    <p:extLst>
      <p:ext uri="{BB962C8B-B14F-4D97-AF65-F5344CB8AC3E}">
        <p14:creationId xmlns:p14="http://schemas.microsoft.com/office/powerpoint/2010/main" val="191735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685801" y="301956"/>
            <a:ext cx="7772400" cy="14619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21" tIns="45614" rIns="91221" bIns="45614" anchor="ctr"/>
          <a:lstStyle/>
          <a:p>
            <a:pPr defTabSz="912222"/>
            <a:endParaRPr lang="en-US" sz="1633">
              <a:solidFill>
                <a:prstClr val="black"/>
              </a:solidFill>
            </a:endParaRPr>
          </a:p>
        </p:txBody>
      </p:sp>
      <p:grpSp>
        <p:nvGrpSpPr>
          <p:cNvPr id="34819" name="Group 2"/>
          <p:cNvGrpSpPr>
            <a:grpSpLocks/>
          </p:cNvGrpSpPr>
          <p:nvPr/>
        </p:nvGrpSpPr>
        <p:grpSpPr bwMode="auto">
          <a:xfrm>
            <a:off x="-252536" y="-3051720"/>
            <a:ext cx="9649072" cy="12133577"/>
            <a:chOff x="48" y="-1933"/>
            <a:chExt cx="4895" cy="7644"/>
          </a:xfrm>
        </p:grpSpPr>
        <p:pic>
          <p:nvPicPr>
            <p:cNvPr id="348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 y="-1933"/>
              <a:ext cx="4895" cy="76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2" name="Text Box 4"/>
            <p:cNvSpPr txBox="1">
              <a:spLocks noChangeArrowheads="1"/>
            </p:cNvSpPr>
            <p:nvPr/>
          </p:nvSpPr>
          <p:spPr bwMode="auto">
            <a:xfrm>
              <a:off x="48" y="-1933"/>
              <a:ext cx="4895" cy="76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2222"/>
              <a:endParaRPr lang="en-US" sz="1633">
                <a:solidFill>
                  <a:prstClr val="black"/>
                </a:solidFill>
              </a:endParaRPr>
            </a:p>
          </p:txBody>
        </p:sp>
      </p:grpSp>
      <p:pic>
        <p:nvPicPr>
          <p:cNvPr id="3482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3277" y="404987"/>
            <a:ext cx="1943100" cy="8476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7948443"/>
      </p:ext>
    </p:extLst>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9442" y="4324022"/>
            <a:ext cx="8147468" cy="807913"/>
          </a:xfrm>
          <a:prstGeom prst="rect">
            <a:avLst/>
          </a:prstGeom>
          <a:noFill/>
          <a:ln cap="flat">
            <a:noFill/>
            <a:prstDash val="solid"/>
          </a:ln>
        </p:spPr>
        <p:txBody>
          <a:bodyPr vert="horz" wrap="square" lIns="68580" tIns="34290" rIns="68580" bIns="34290" anchor="ctr" anchorCtr="1" compatLnSpc="1">
            <a:spAutoFit/>
          </a:bodyPr>
          <a:lstStyle/>
          <a:p>
            <a:pPr marL="0" marR="0" lvl="0" indent="0" algn="ctr" defTabSz="3429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600" b="0" i="0" u="none" strike="noStrike" kern="0" cap="none" spc="0" baseline="0" dirty="0">
                <a:solidFill>
                  <a:srgbClr val="000000"/>
                </a:solidFill>
                <a:uFillTx/>
                <a:latin typeface="Calibri"/>
              </a:rPr>
              <a:t>Pons Joan MV. Inversión pública y beneficios privados: a propósito de los nuevos antivirales de acción directa contra la hepatitis C (ed.). :39-42. Gestión Clínica y Sanitaria. 2015; </a:t>
            </a:r>
            <a:r>
              <a:rPr lang="es-ES" sz="1600" b="0" i="0" u="none" strike="noStrike" kern="0" cap="none" spc="0" baseline="0" dirty="0" err="1">
                <a:solidFill>
                  <a:srgbClr val="000000"/>
                </a:solidFill>
                <a:uFillTx/>
                <a:latin typeface="Calibri"/>
              </a:rPr>
              <a:t>vol</a:t>
            </a:r>
            <a:r>
              <a:rPr lang="es-ES" sz="1600" b="0" i="0" u="none" strike="noStrike" kern="0" cap="none" spc="0" baseline="0" dirty="0">
                <a:solidFill>
                  <a:srgbClr val="000000"/>
                </a:solidFill>
                <a:uFillTx/>
                <a:latin typeface="Calibri"/>
              </a:rPr>
              <a:t> 19, nº2. </a:t>
            </a:r>
            <a:r>
              <a:rPr lang="es-ES" sz="1600" b="0" i="0" u="sng" strike="noStrike" kern="0" cap="none" spc="0" baseline="0" dirty="0">
                <a:solidFill>
                  <a:srgbClr val="000000"/>
                </a:solidFill>
                <a:uFillTx/>
                <a:latin typeface="Calibri"/>
                <a:hlinkClick r:id="rId2"/>
              </a:rPr>
              <a:t>http://www.iiss.es/gcs/gestion59.pdf</a:t>
            </a:r>
            <a:endParaRPr lang="es-ES" sz="1600" b="0" i="0" u="none" strike="noStrike" kern="0" cap="none" spc="0" baseline="0" dirty="0">
              <a:solidFill>
                <a:srgbClr val="000000"/>
              </a:solidFill>
              <a:uFillTx/>
              <a:latin typeface="Arial" pitchFamily="34"/>
              <a:cs typeface="Arial" pitchFamily="34"/>
            </a:endParaRPr>
          </a:p>
        </p:txBody>
      </p:sp>
      <p:sp>
        <p:nvSpPr>
          <p:cNvPr id="3" name="Rectángulo 1"/>
          <p:cNvSpPr/>
          <p:nvPr/>
        </p:nvSpPr>
        <p:spPr>
          <a:xfrm>
            <a:off x="1439649" y="1356128"/>
            <a:ext cx="6264691" cy="715582"/>
          </a:xfrm>
          <a:prstGeom prst="rect">
            <a:avLst/>
          </a:prstGeom>
          <a:gradFill>
            <a:gsLst>
              <a:gs pos="0">
                <a:srgbClr val="A4D4E5"/>
              </a:gs>
              <a:gs pos="100000">
                <a:srgbClr val="96CCE0"/>
              </a:gs>
            </a:gsLst>
            <a:lin ang="5400000"/>
          </a:gradFill>
          <a:ln w="6345" cap="flat">
            <a:solidFill>
              <a:srgbClr val="36AFCE"/>
            </a:solidFill>
            <a:prstDash val="solid"/>
            <a:miter/>
          </a:ln>
        </p:spPr>
        <p:txBody>
          <a:bodyPr vert="horz" wrap="square" lIns="68580" tIns="34290" rIns="68580" bIns="34290" anchor="t" anchorCtr="1" compatLnSpc="1">
            <a:spAutoFit/>
          </a:bodyPr>
          <a:lstStyle/>
          <a:p>
            <a:pPr marL="0" marR="0" lvl="0" indent="0" algn="ctr" defTabSz="3429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100" b="1" i="0" u="none" strike="noStrike" kern="0" cap="none" spc="0" baseline="0">
                <a:solidFill>
                  <a:srgbClr val="000000"/>
                </a:solidFill>
                <a:uFillTx/>
                <a:latin typeface="Calibri"/>
                <a:ea typeface="Calibri" pitchFamily="34"/>
                <a:cs typeface="Arial" pitchFamily="34"/>
              </a:rPr>
              <a:t>Los antivirales de acción directa con precios astronómicos (sofosbuvir-Gilead), nueva era </a:t>
            </a:r>
          </a:p>
        </p:txBody>
      </p:sp>
      <p:sp>
        <p:nvSpPr>
          <p:cNvPr id="4" name="Rectángulo 2"/>
          <p:cNvSpPr/>
          <p:nvPr/>
        </p:nvSpPr>
        <p:spPr>
          <a:xfrm>
            <a:off x="569442" y="2611796"/>
            <a:ext cx="7944874" cy="1177244"/>
          </a:xfrm>
          <a:prstGeom prst="rect">
            <a:avLst/>
          </a:prstGeom>
          <a:solidFill>
            <a:srgbClr val="FFFFFF"/>
          </a:solidFill>
          <a:ln w="12701" cap="flat">
            <a:solidFill>
              <a:srgbClr val="8BC145"/>
            </a:solidFill>
            <a:prstDash val="solid"/>
            <a:miter/>
          </a:ln>
        </p:spPr>
        <p:txBody>
          <a:bodyPr vert="horz" wrap="square" lIns="68580" tIns="34290" rIns="68580" bIns="34290" anchor="t" anchorCtr="0" compatLnSpc="1">
            <a:spAutoFit/>
          </a:bodyPr>
          <a:lstStyle/>
          <a:p>
            <a:pPr marL="342900" marR="0" lvl="0" indent="-342900" algn="l" defTabSz="3429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r>
              <a:rPr lang="es-ES" sz="1800" b="1" i="0" u="none" strike="noStrike" kern="0" cap="none" spc="0" baseline="0" dirty="0">
                <a:solidFill>
                  <a:srgbClr val="000000"/>
                </a:solidFill>
                <a:uFillTx/>
                <a:latin typeface="Arial" pitchFamily="34"/>
                <a:ea typeface="Calibri" pitchFamily="34"/>
                <a:cs typeface="Arial" pitchFamily="34"/>
              </a:rPr>
              <a:t>Sometimiento gobiernos </a:t>
            </a:r>
            <a:r>
              <a:rPr lang="es-ES" sz="1800" b="0" i="0" u="none" strike="noStrike" kern="0" cap="none" spc="0" baseline="0" dirty="0">
                <a:solidFill>
                  <a:srgbClr val="000000"/>
                </a:solidFill>
                <a:uFillTx/>
                <a:latin typeface="Arial" pitchFamily="34"/>
                <a:ea typeface="Calibri" pitchFamily="34"/>
                <a:cs typeface="Arial" pitchFamily="34"/>
              </a:rPr>
              <a:t>monopolios internacionales</a:t>
            </a:r>
          </a:p>
          <a:p>
            <a:pPr marL="342900" marR="0" lvl="0" indent="-342900" algn="l" defTabSz="3429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endParaRPr lang="es-ES" sz="1800" b="0" i="0" u="none" strike="noStrike" kern="0" cap="none" spc="0" baseline="0" dirty="0">
              <a:solidFill>
                <a:srgbClr val="000000"/>
              </a:solidFill>
              <a:uFillTx/>
              <a:latin typeface="Arial" pitchFamily="34"/>
              <a:ea typeface="Calibri" pitchFamily="34"/>
              <a:cs typeface="Arial" pitchFamily="34"/>
            </a:endParaRPr>
          </a:p>
          <a:p>
            <a:pPr marL="342900" marR="0" lvl="0" indent="-342900" algn="l" defTabSz="3429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r>
              <a:rPr lang="es-ES" sz="1800" b="0" i="0" u="none" strike="noStrike" kern="0" cap="none" spc="0" baseline="0" dirty="0">
                <a:solidFill>
                  <a:srgbClr val="000000"/>
                </a:solidFill>
                <a:uFillTx/>
                <a:latin typeface="Arial" pitchFamily="34"/>
                <a:ea typeface="Calibri" pitchFamily="34"/>
                <a:cs typeface="Arial" pitchFamily="34"/>
              </a:rPr>
              <a:t>I</a:t>
            </a:r>
            <a:r>
              <a:rPr lang="es-ES" sz="1800" b="1" i="0" u="none" strike="noStrike" kern="0" cap="none" spc="0" baseline="0" dirty="0">
                <a:solidFill>
                  <a:srgbClr val="000000"/>
                </a:solidFill>
                <a:uFillTx/>
                <a:latin typeface="Arial" pitchFamily="34"/>
                <a:ea typeface="Calibri" pitchFamily="34"/>
                <a:cs typeface="Arial" pitchFamily="34"/>
              </a:rPr>
              <a:t>njusta paradoja: </a:t>
            </a:r>
            <a:r>
              <a:rPr lang="es-ES" sz="1800" b="0" i="0" u="none" strike="noStrike" kern="0" cap="none" spc="0" baseline="0" dirty="0">
                <a:solidFill>
                  <a:srgbClr val="000000"/>
                </a:solidFill>
                <a:uFillTx/>
                <a:latin typeface="Arial" pitchFamily="34"/>
                <a:ea typeface="Calibri" pitchFamily="34"/>
                <a:cs typeface="Arial" pitchFamily="34"/>
              </a:rPr>
              <a:t>gobiernos y emprendedores asumen riesgos, y grandes corporaciones internalizan los beneficios (Pons, 2015). </a:t>
            </a:r>
          </a:p>
        </p:txBody>
      </p:sp>
      <p:sp>
        <p:nvSpPr>
          <p:cNvPr id="5" name="CuadroTexto 4"/>
          <p:cNvSpPr txBox="1"/>
          <p:nvPr/>
        </p:nvSpPr>
        <p:spPr>
          <a:xfrm>
            <a:off x="2490331" y="5614214"/>
            <a:ext cx="5307800" cy="52322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1" i="0" u="none" strike="noStrike" kern="1200" cap="none" spc="0" baseline="0" dirty="0">
                <a:solidFill>
                  <a:srgbClr val="000000"/>
                </a:solidFill>
                <a:uFillTx/>
                <a:latin typeface="Calibri"/>
              </a:rPr>
              <a:t>¿Lo que ocurre es y era previsible?</a:t>
            </a:r>
          </a:p>
        </p:txBody>
      </p:sp>
      <p:sp>
        <p:nvSpPr>
          <p:cNvPr id="6" name="Rectángulo 5"/>
          <p:cNvSpPr/>
          <p:nvPr/>
        </p:nvSpPr>
        <p:spPr>
          <a:xfrm>
            <a:off x="904716" y="449418"/>
            <a:ext cx="7059305" cy="523219"/>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1" i="0" u="none" strike="noStrike" kern="1200" cap="none" spc="0" baseline="0">
                <a:solidFill>
                  <a:srgbClr val="000000"/>
                </a:solidFill>
                <a:uFillTx/>
                <a:latin typeface="Calibri"/>
              </a:rPr>
              <a:t>Dilemas de impacto presupuestario (Patentes)</a:t>
            </a:r>
          </a:p>
        </p:txBody>
      </p:sp>
      <p:sp>
        <p:nvSpPr>
          <p:cNvPr id="7" name="Marcador de número de diapositiva 6"/>
          <p:cNvSpPr>
            <a:spLocks noGrp="1"/>
          </p:cNvSpPr>
          <p:nvPr>
            <p:ph type="sldNum" sz="quarter" idx="12"/>
          </p:nvPr>
        </p:nvSpPr>
        <p:spPr/>
        <p:txBody>
          <a:bodyPr/>
          <a:lstStyle/>
          <a:p>
            <a:fld id="{C7FAE25F-A5F4-47C1-8872-7D057BF5616F}" type="slidenum">
              <a:rPr lang="es-ES" smtClean="0"/>
              <a:pPr/>
              <a:t>15</a:t>
            </a:fld>
            <a:endParaRPr lang="es-ES" dirty="0"/>
          </a:p>
        </p:txBody>
      </p:sp>
    </p:spTree>
    <p:extLst>
      <p:ext uri="{BB962C8B-B14F-4D97-AF65-F5344CB8AC3E}">
        <p14:creationId xmlns:p14="http://schemas.microsoft.com/office/powerpoint/2010/main" val="4013989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4B07DDF-8129-48E5-8C4F-3253455371B7}"/>
              </a:ext>
            </a:extLst>
          </p:cNvPr>
          <p:cNvSpPr>
            <a:spLocks noGrp="1"/>
          </p:cNvSpPr>
          <p:nvPr>
            <p:ph type="title"/>
          </p:nvPr>
        </p:nvSpPr>
        <p:spPr/>
        <p:txBody>
          <a:bodyPr/>
          <a:lstStyle/>
          <a:p>
            <a:pPr eaLnBrk="1" hangingPunct="1"/>
            <a:r>
              <a:rPr lang="es-ES_tradnl" altLang="es-ES" b="1" dirty="0">
                <a:ea typeface="ＭＳ Ｐゴシック" panose="020B0600070205080204" pitchFamily="34" charset="-128"/>
              </a:rPr>
              <a:t>Precios y sostenibilidad</a:t>
            </a:r>
          </a:p>
        </p:txBody>
      </p:sp>
      <p:sp>
        <p:nvSpPr>
          <p:cNvPr id="12291" name="Rectangle 3">
            <a:extLst>
              <a:ext uri="{FF2B5EF4-FFF2-40B4-BE49-F238E27FC236}">
                <a16:creationId xmlns:a16="http://schemas.microsoft.com/office/drawing/2014/main" id="{B870E38D-CF02-4593-A917-B1AE6854E2A6}"/>
              </a:ext>
            </a:extLst>
          </p:cNvPr>
          <p:cNvSpPr>
            <a:spLocks noGrp="1"/>
          </p:cNvSpPr>
          <p:nvPr>
            <p:ph idx="1"/>
          </p:nvPr>
        </p:nvSpPr>
        <p:spPr>
          <a:xfrm>
            <a:off x="457200" y="1916832"/>
            <a:ext cx="8229600" cy="3816424"/>
          </a:xfrm>
        </p:spPr>
        <p:txBody>
          <a:bodyPr>
            <a:normAutofit lnSpcReduction="10000"/>
          </a:bodyPr>
          <a:lstStyle/>
          <a:p>
            <a:pPr marL="0" indent="0" defTabSz="457200" eaLnBrk="1" hangingPunct="1">
              <a:lnSpc>
                <a:spcPct val="90000"/>
              </a:lnSpc>
              <a:buFontTx/>
              <a:buNone/>
            </a:pPr>
            <a:r>
              <a:rPr lang="es-ES_tradnl" altLang="es-ES" dirty="0">
                <a:ea typeface="ＭＳ Ｐゴシック" panose="020B0600070205080204" pitchFamily="34" charset="-128"/>
              </a:rPr>
              <a:t>Cómo se acepta política y moralmente que se fijen precios tan elevados que:</a:t>
            </a:r>
          </a:p>
          <a:p>
            <a:pPr defTabSz="457200" eaLnBrk="1" hangingPunct="1">
              <a:lnSpc>
                <a:spcPct val="90000"/>
              </a:lnSpc>
              <a:buFontTx/>
              <a:buNone/>
            </a:pPr>
            <a:endParaRPr lang="es-ES_tradnl" altLang="es-ES" sz="2400" dirty="0">
              <a:ea typeface="ＭＳ Ｐゴシック" panose="020B0600070205080204" pitchFamily="34" charset="-128"/>
            </a:endParaRPr>
          </a:p>
          <a:p>
            <a:pPr defTabSz="457200" eaLnBrk="1" hangingPunct="1">
              <a:lnSpc>
                <a:spcPct val="90000"/>
              </a:lnSpc>
              <a:buClr>
                <a:srgbClr val="FF0000"/>
              </a:buClr>
              <a:buFont typeface="Wingdings" panose="05000000000000000000" pitchFamily="2" charset="2"/>
              <a:buChar char="ü"/>
            </a:pPr>
            <a:r>
              <a:rPr lang="es-ES_tradnl" altLang="es-ES" sz="2800" dirty="0">
                <a:ea typeface="ＭＳ Ｐゴシック" panose="020B0600070205080204" pitchFamily="34" charset="-128"/>
              </a:rPr>
              <a:t>Absorban condiciones laborales y recursos humanos</a:t>
            </a:r>
          </a:p>
          <a:p>
            <a:pPr defTabSz="457200" eaLnBrk="1" hangingPunct="1">
              <a:lnSpc>
                <a:spcPct val="90000"/>
              </a:lnSpc>
              <a:buClr>
                <a:srgbClr val="FF0000"/>
              </a:buClr>
              <a:buFont typeface="Wingdings" panose="05000000000000000000" pitchFamily="2" charset="2"/>
              <a:buChar char="ü"/>
            </a:pPr>
            <a:r>
              <a:rPr lang="es-ES_tradnl" altLang="es-ES" sz="2800" dirty="0">
                <a:ea typeface="ＭＳ Ｐゴシック" panose="020B0600070205080204" pitchFamily="34" charset="-128"/>
              </a:rPr>
              <a:t>Impidan otras inversiones necesarias</a:t>
            </a:r>
          </a:p>
          <a:p>
            <a:pPr defTabSz="457200" eaLnBrk="1" hangingPunct="1">
              <a:lnSpc>
                <a:spcPct val="90000"/>
              </a:lnSpc>
              <a:buClr>
                <a:srgbClr val="FF0000"/>
              </a:buClr>
              <a:buFont typeface="Wingdings" panose="05000000000000000000" pitchFamily="2" charset="2"/>
              <a:buChar char="ü"/>
            </a:pPr>
            <a:r>
              <a:rPr lang="es-ES_tradnl" altLang="es-ES" sz="2800" dirty="0">
                <a:ea typeface="ＭＳ Ｐゴシック" panose="020B0600070205080204" pitchFamily="34" charset="-128"/>
              </a:rPr>
              <a:t>Puedan llevar  a la bancarrota al SNS</a:t>
            </a:r>
          </a:p>
          <a:p>
            <a:pPr defTabSz="457200" eaLnBrk="1" hangingPunct="1">
              <a:lnSpc>
                <a:spcPct val="90000"/>
              </a:lnSpc>
              <a:buClr>
                <a:srgbClr val="FF0000"/>
              </a:buClr>
              <a:buFont typeface="Wingdings" panose="05000000000000000000" pitchFamily="2" charset="2"/>
              <a:buChar char="ü"/>
            </a:pPr>
            <a:r>
              <a:rPr lang="es-ES_tradnl" altLang="es-ES" sz="2800" dirty="0">
                <a:ea typeface="ＭＳ Ｐゴシック" panose="020B0600070205080204" pitchFamily="34" charset="-128"/>
              </a:rPr>
              <a:t>No permitan a los pacientes acceder al tratamiento o les causen la bancarrota</a:t>
            </a:r>
          </a:p>
          <a:p>
            <a:pPr algn="ctr" defTabSz="457200" eaLnBrk="1" hangingPunct="1">
              <a:lnSpc>
                <a:spcPct val="90000"/>
              </a:lnSpc>
              <a:buFontTx/>
              <a:buNone/>
            </a:pPr>
            <a:r>
              <a:rPr lang="es-ES_tradnl" altLang="es-ES" sz="2400" dirty="0">
                <a:ea typeface="ＭＳ Ｐゴシック" panose="020B0600070205080204" pitchFamily="34" charset="-128"/>
              </a:rPr>
              <a:t>	</a:t>
            </a:r>
          </a:p>
        </p:txBody>
      </p:sp>
    </p:spTree>
    <p:extLst>
      <p:ext uri="{BB962C8B-B14F-4D97-AF65-F5344CB8AC3E}">
        <p14:creationId xmlns:p14="http://schemas.microsoft.com/office/powerpoint/2010/main" val="876676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576" y="1829886"/>
            <a:ext cx="5028069" cy="5028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165" y="1309136"/>
            <a:ext cx="4996328" cy="3230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2468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8">
            <a:extLst>
              <a:ext uri="{FF2B5EF4-FFF2-40B4-BE49-F238E27FC236}">
                <a16:creationId xmlns:a16="http://schemas.microsoft.com/office/drawing/2014/main" id="{EC3D6120-99BC-4A32-BD49-8C2AE6048DD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95535" y="486050"/>
            <a:ext cx="8168671" cy="4023070"/>
          </a:xfrm>
        </p:spPr>
      </p:pic>
      <p:sp>
        <p:nvSpPr>
          <p:cNvPr id="4" name="Marcador de número de diapositiva 3">
            <a:extLst>
              <a:ext uri="{FF2B5EF4-FFF2-40B4-BE49-F238E27FC236}">
                <a16:creationId xmlns:a16="http://schemas.microsoft.com/office/drawing/2014/main" id="{28DAC247-79EE-40D7-8D1F-7B4B3F5D7A4C}"/>
              </a:ext>
            </a:extLst>
          </p:cNvPr>
          <p:cNvSpPr>
            <a:spLocks noGrp="1"/>
          </p:cNvSpPr>
          <p:nvPr>
            <p:ph type="sldNum" sz="quarter" idx="12"/>
          </p:nvPr>
        </p:nvSpPr>
        <p:spPr/>
        <p:txBody>
          <a:bodyPr/>
          <a:lstStyle/>
          <a:p>
            <a:fld id="{C7FAE25F-A5F4-47C1-8872-7D057BF5616F}" type="slidenum">
              <a:rPr lang="es-ES" smtClean="0"/>
              <a:pPr/>
              <a:t>18</a:t>
            </a:fld>
            <a:endParaRPr lang="es-ES" dirty="0"/>
          </a:p>
        </p:txBody>
      </p:sp>
      <p:sp>
        <p:nvSpPr>
          <p:cNvPr id="17" name="Marcador de contenido 16">
            <a:extLst>
              <a:ext uri="{FF2B5EF4-FFF2-40B4-BE49-F238E27FC236}">
                <a16:creationId xmlns:a16="http://schemas.microsoft.com/office/drawing/2014/main" id="{259AE5D5-4BC6-4E58-815E-3291C01B1A55}"/>
              </a:ext>
            </a:extLst>
          </p:cNvPr>
          <p:cNvSpPr>
            <a:spLocks noGrp="1"/>
          </p:cNvSpPr>
          <p:nvPr>
            <p:ph sz="half" idx="2"/>
          </p:nvPr>
        </p:nvSpPr>
        <p:spPr/>
        <p:txBody>
          <a:bodyPr/>
          <a:lstStyle/>
          <a:p>
            <a:endParaRPr lang="es-ES" dirty="0"/>
          </a:p>
        </p:txBody>
      </p:sp>
    </p:spTree>
    <p:extLst>
      <p:ext uri="{BB962C8B-B14F-4D97-AF65-F5344CB8AC3E}">
        <p14:creationId xmlns:p14="http://schemas.microsoft.com/office/powerpoint/2010/main" val="4254263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nvPr>
        </p:nvGraphicFramePr>
        <p:xfrm>
          <a:off x="-35496" y="918024"/>
          <a:ext cx="9144000" cy="5535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lipse 1"/>
          <p:cNvSpPr/>
          <p:nvPr/>
        </p:nvSpPr>
        <p:spPr>
          <a:xfrm>
            <a:off x="-900607" y="150312"/>
            <a:ext cx="7848871" cy="176652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ltLang="es-ES" sz="3600" b="1" dirty="0">
                <a:solidFill>
                  <a:srgbClr val="FF0000"/>
                </a:solidFill>
                <a:effectLst>
                  <a:outerShdw blurRad="38100" dist="38100" dir="2700000" algn="tl">
                    <a:srgbClr val="000000">
                      <a:alpha val="43137"/>
                    </a:srgbClr>
                  </a:outerShdw>
                </a:effectLst>
                <a:latin typeface="Calibri" panose="020F0502020204030204" pitchFamily="34" charset="0"/>
              </a:rPr>
              <a:t>Sostener financiación del gasto en los Sistemas Sanitarios</a:t>
            </a:r>
            <a:endParaRPr lang="es-ES" sz="3600" b="1" dirty="0">
              <a:solidFill>
                <a:srgbClr val="FF0000"/>
              </a:solidFill>
              <a:effectLst>
                <a:outerShdw blurRad="38100" dist="38100" dir="2700000" algn="tl">
                  <a:srgbClr val="000000">
                    <a:alpha val="43137"/>
                  </a:srgbClr>
                </a:outerShdw>
              </a:effectLst>
            </a:endParaRPr>
          </a:p>
        </p:txBody>
      </p:sp>
      <p:sp>
        <p:nvSpPr>
          <p:cNvPr id="6" name="CuadroTexto 5"/>
          <p:cNvSpPr txBox="1"/>
          <p:nvPr/>
        </p:nvSpPr>
        <p:spPr>
          <a:xfrm>
            <a:off x="3203848" y="5879013"/>
            <a:ext cx="5760640" cy="6463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1" i="0" u="none" strike="noStrike" kern="1200" cap="none" spc="0" baseline="0" dirty="0">
                <a:solidFill>
                  <a:srgbClr val="000000"/>
                </a:solidFill>
                <a:uFillTx/>
                <a:latin typeface="Calibri"/>
              </a:rPr>
              <a:t>Informe OMC sobre el sector farmacéutico. Octubre 2014</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1" i="0" u="none" strike="noStrike" kern="1200" cap="none" spc="0" baseline="0" dirty="0">
                <a:solidFill>
                  <a:srgbClr val="000000"/>
                </a:solidFill>
                <a:uFillTx/>
                <a:latin typeface="Calibri"/>
              </a:rPr>
              <a:t>Medicamento. Visión Social y Clínica. Marzo 2015</a:t>
            </a:r>
          </a:p>
        </p:txBody>
      </p:sp>
      <p:sp>
        <p:nvSpPr>
          <p:cNvPr id="3" name="Marcador de número de diapositiva 2"/>
          <p:cNvSpPr>
            <a:spLocks noGrp="1"/>
          </p:cNvSpPr>
          <p:nvPr>
            <p:ph type="sldNum" sz="quarter" idx="12"/>
          </p:nvPr>
        </p:nvSpPr>
        <p:spPr/>
        <p:txBody>
          <a:bodyPr/>
          <a:lstStyle/>
          <a:p>
            <a:fld id="{C7FAE25F-A5F4-47C1-8872-7D057BF5616F}" type="slidenum">
              <a:rPr lang="es-ES" smtClean="0"/>
              <a:pPr/>
              <a:t>19</a:t>
            </a:fld>
            <a:endParaRPr lang="es-ES" dirty="0"/>
          </a:p>
        </p:txBody>
      </p:sp>
    </p:spTree>
    <p:extLst>
      <p:ext uri="{BB962C8B-B14F-4D97-AF65-F5344CB8AC3E}">
        <p14:creationId xmlns:p14="http://schemas.microsoft.com/office/powerpoint/2010/main" val="130220992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1284CA7F-B696-4085-84C6-CD668817E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37708" cy="3400925"/>
          </a:xfrm>
          <a:custGeom>
            <a:avLst/>
            <a:gdLst>
              <a:gd name="connsiteX0" fmla="*/ 0 w 6050278"/>
              <a:gd name="connsiteY0" fmla="*/ 0 h 3400925"/>
              <a:gd name="connsiteX1" fmla="*/ 6050278 w 6050278"/>
              <a:gd name="connsiteY1" fmla="*/ 0 h 3400925"/>
              <a:gd name="connsiteX2" fmla="*/ 6050278 w 6050278"/>
              <a:gd name="connsiteY2" fmla="*/ 1827306 h 3400925"/>
              <a:gd name="connsiteX3" fmla="*/ 3892296 w 6050278"/>
              <a:gd name="connsiteY3" fmla="*/ 1827306 h 3400925"/>
              <a:gd name="connsiteX4" fmla="*/ 3892296 w 6050278"/>
              <a:gd name="connsiteY4" fmla="*/ 3400925 h 3400925"/>
              <a:gd name="connsiteX5" fmla="*/ 0 w 6050278"/>
              <a:gd name="connsiteY5" fmla="*/ 3400925 h 340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400925">
                <a:moveTo>
                  <a:pt x="0" y="0"/>
                </a:moveTo>
                <a:lnTo>
                  <a:pt x="6050278" y="0"/>
                </a:lnTo>
                <a:lnTo>
                  <a:pt x="6050278" y="1827306"/>
                </a:lnTo>
                <a:lnTo>
                  <a:pt x="3892296" y="1827306"/>
                </a:lnTo>
                <a:lnTo>
                  <a:pt x="3892296" y="3400925"/>
                </a:lnTo>
                <a:lnTo>
                  <a:pt x="0" y="34009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30" name="Picture 10" descr="Resultado de imagen de ramon galvez zaloÃ±a">
            <a:extLst>
              <a:ext uri="{FF2B5EF4-FFF2-40B4-BE49-F238E27FC236}">
                <a16:creationId xmlns:a16="http://schemas.microsoft.com/office/drawing/2014/main" id="{0C8A11CB-26F0-466D-AEF5-B95595F14E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016" y="643467"/>
            <a:ext cx="1668472" cy="2435726"/>
          </a:xfrm>
          <a:prstGeom prst="rect">
            <a:avLst/>
          </a:prstGeom>
          <a:noFill/>
          <a:extLst>
            <a:ext uri="{909E8E84-426E-40DD-AFC4-6F175D3DCCD1}">
              <a14:hiddenFill xmlns:a14="http://schemas.microsoft.com/office/drawing/2010/main">
                <a:solidFill>
                  <a:srgbClr val="FFFFFF"/>
                </a:solidFill>
              </a14:hiddenFill>
            </a:ext>
          </a:extLst>
        </p:spPr>
      </p:pic>
      <p:sp>
        <p:nvSpPr>
          <p:cNvPr id="83" name="Freeform: Shape 82">
            <a:extLst>
              <a:ext uri="{FF2B5EF4-FFF2-40B4-BE49-F238E27FC236}">
                <a16:creationId xmlns:a16="http://schemas.microsoft.com/office/drawing/2014/main" id="{858A10F4-B847-4777-BC82-782F6FB36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6291" y="1"/>
            <a:ext cx="4537709" cy="3400925"/>
          </a:xfrm>
          <a:custGeom>
            <a:avLst/>
            <a:gdLst>
              <a:gd name="connsiteX0" fmla="*/ 0 w 6050278"/>
              <a:gd name="connsiteY0" fmla="*/ 0 h 3400925"/>
              <a:gd name="connsiteX1" fmla="*/ 6050278 w 6050278"/>
              <a:gd name="connsiteY1" fmla="*/ 0 h 3400925"/>
              <a:gd name="connsiteX2" fmla="*/ 6050278 w 6050278"/>
              <a:gd name="connsiteY2" fmla="*/ 3400925 h 3400925"/>
              <a:gd name="connsiteX3" fmla="*/ 2157982 w 6050278"/>
              <a:gd name="connsiteY3" fmla="*/ 3400925 h 3400925"/>
              <a:gd name="connsiteX4" fmla="*/ 2157982 w 6050278"/>
              <a:gd name="connsiteY4" fmla="*/ 1827306 h 3400925"/>
              <a:gd name="connsiteX5" fmla="*/ 0 w 6050278"/>
              <a:gd name="connsiteY5" fmla="*/ 1827306 h 340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400925">
                <a:moveTo>
                  <a:pt x="0" y="0"/>
                </a:moveTo>
                <a:lnTo>
                  <a:pt x="6050278" y="0"/>
                </a:lnTo>
                <a:lnTo>
                  <a:pt x="6050278" y="3400925"/>
                </a:lnTo>
                <a:lnTo>
                  <a:pt x="2157982" y="3400925"/>
                </a:lnTo>
                <a:lnTo>
                  <a:pt x="2157982" y="1827306"/>
                </a:lnTo>
                <a:lnTo>
                  <a:pt x="0" y="182730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Shape 84">
            <a:extLst>
              <a:ext uri="{FF2B5EF4-FFF2-40B4-BE49-F238E27FC236}">
                <a16:creationId xmlns:a16="http://schemas.microsoft.com/office/drawing/2014/main" id="{8883B597-C9A1-46EF-AB6B-71DF0B1ED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89159"/>
            <a:ext cx="4537708" cy="3368841"/>
          </a:xfrm>
          <a:custGeom>
            <a:avLst/>
            <a:gdLst>
              <a:gd name="connsiteX0" fmla="*/ 0 w 6050278"/>
              <a:gd name="connsiteY0" fmla="*/ 0 h 3368841"/>
              <a:gd name="connsiteX1" fmla="*/ 3892296 w 6050278"/>
              <a:gd name="connsiteY1" fmla="*/ 0 h 3368841"/>
              <a:gd name="connsiteX2" fmla="*/ 3892296 w 6050278"/>
              <a:gd name="connsiteY2" fmla="*/ 1541535 h 3368841"/>
              <a:gd name="connsiteX3" fmla="*/ 6050278 w 6050278"/>
              <a:gd name="connsiteY3" fmla="*/ 1541535 h 3368841"/>
              <a:gd name="connsiteX4" fmla="*/ 6050278 w 6050278"/>
              <a:gd name="connsiteY4" fmla="*/ 3368841 h 3368841"/>
              <a:gd name="connsiteX5" fmla="*/ 0 w 6050278"/>
              <a:gd name="connsiteY5" fmla="*/ 3368841 h 336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368841">
                <a:moveTo>
                  <a:pt x="0" y="0"/>
                </a:moveTo>
                <a:lnTo>
                  <a:pt x="3892296" y="0"/>
                </a:lnTo>
                <a:lnTo>
                  <a:pt x="3892296" y="1541535"/>
                </a:lnTo>
                <a:lnTo>
                  <a:pt x="6050278" y="1541535"/>
                </a:lnTo>
                <a:lnTo>
                  <a:pt x="6050278" y="3368841"/>
                </a:lnTo>
                <a:lnTo>
                  <a:pt x="0" y="336884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A0B38421-369F-445C-9543-5BC17BC09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6291" y="3489159"/>
            <a:ext cx="4537709" cy="3368841"/>
          </a:xfrm>
          <a:custGeom>
            <a:avLst/>
            <a:gdLst>
              <a:gd name="connsiteX0" fmla="*/ 2157982 w 6050278"/>
              <a:gd name="connsiteY0" fmla="*/ 0 h 3368841"/>
              <a:gd name="connsiteX1" fmla="*/ 6050278 w 6050278"/>
              <a:gd name="connsiteY1" fmla="*/ 0 h 3368841"/>
              <a:gd name="connsiteX2" fmla="*/ 6050278 w 6050278"/>
              <a:gd name="connsiteY2" fmla="*/ 3368841 h 3368841"/>
              <a:gd name="connsiteX3" fmla="*/ 0 w 6050278"/>
              <a:gd name="connsiteY3" fmla="*/ 3368841 h 3368841"/>
              <a:gd name="connsiteX4" fmla="*/ 0 w 6050278"/>
              <a:gd name="connsiteY4" fmla="*/ 1541535 h 3368841"/>
              <a:gd name="connsiteX5" fmla="*/ 2157982 w 6050278"/>
              <a:gd name="connsiteY5" fmla="*/ 1541535 h 336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368841">
                <a:moveTo>
                  <a:pt x="2157982" y="0"/>
                </a:moveTo>
                <a:lnTo>
                  <a:pt x="6050278" y="0"/>
                </a:lnTo>
                <a:lnTo>
                  <a:pt x="6050278" y="3368841"/>
                </a:lnTo>
                <a:lnTo>
                  <a:pt x="0" y="3368841"/>
                </a:lnTo>
                <a:lnTo>
                  <a:pt x="0" y="1541535"/>
                </a:lnTo>
                <a:lnTo>
                  <a:pt x="2157982" y="154153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Shape 88">
            <a:extLst>
              <a:ext uri="{FF2B5EF4-FFF2-40B4-BE49-F238E27FC236}">
                <a16:creationId xmlns:a16="http://schemas.microsoft.com/office/drawing/2014/main" id="{FAA9CE81-CAF0-41E3-8E73-CAFA13A0B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7802" y="1918638"/>
            <a:ext cx="3168396" cy="3020725"/>
          </a:xfrm>
          <a:custGeom>
            <a:avLst/>
            <a:gdLst>
              <a:gd name="connsiteX0" fmla="*/ 0 w 4224528"/>
              <a:gd name="connsiteY0" fmla="*/ 0 h 3020725"/>
              <a:gd name="connsiteX1" fmla="*/ 4224528 w 4224528"/>
              <a:gd name="connsiteY1" fmla="*/ 0 h 3020725"/>
              <a:gd name="connsiteX2" fmla="*/ 4224528 w 4224528"/>
              <a:gd name="connsiteY2" fmla="*/ 3020725 h 3020725"/>
              <a:gd name="connsiteX3" fmla="*/ 0 w 4224528"/>
              <a:gd name="connsiteY3" fmla="*/ 3020725 h 3020725"/>
            </a:gdLst>
            <a:ahLst/>
            <a:cxnLst>
              <a:cxn ang="0">
                <a:pos x="connsiteX0" y="connsiteY0"/>
              </a:cxn>
              <a:cxn ang="0">
                <a:pos x="connsiteX1" y="connsiteY1"/>
              </a:cxn>
              <a:cxn ang="0">
                <a:pos x="connsiteX2" y="connsiteY2"/>
              </a:cxn>
              <a:cxn ang="0">
                <a:pos x="connsiteX3" y="connsiteY3"/>
              </a:cxn>
            </a:cxnLst>
            <a:rect l="l" t="t" r="r" b="b"/>
            <a:pathLst>
              <a:path w="4224528" h="3020725">
                <a:moveTo>
                  <a:pt x="0" y="0"/>
                </a:moveTo>
                <a:lnTo>
                  <a:pt x="4224528" y="0"/>
                </a:lnTo>
                <a:lnTo>
                  <a:pt x="4224528" y="3020725"/>
                </a:lnTo>
                <a:lnTo>
                  <a:pt x="0" y="30207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Imagen 7" descr="Imagen que contiene persona, hombre, interior, pared&#10;&#10;Descripción generada con confianza muy alta">
            <a:extLst>
              <a:ext uri="{FF2B5EF4-FFF2-40B4-BE49-F238E27FC236}">
                <a16:creationId xmlns:a16="http://schemas.microsoft.com/office/drawing/2014/main" id="{7AF5656F-6629-414F-B7B6-E5F78B8B7EF4}"/>
              </a:ext>
            </a:extLst>
          </p:cNvPr>
          <p:cNvPicPr>
            <a:picLocks noChangeAspect="1"/>
          </p:cNvPicPr>
          <p:nvPr/>
        </p:nvPicPr>
        <p:blipFill rotWithShape="1">
          <a:blip r:embed="rId3">
            <a:extLst>
              <a:ext uri="{28A0092B-C50C-407E-A947-70E740481C1C}">
                <a14:useLocalDpi xmlns:a14="http://schemas.microsoft.com/office/drawing/2010/main" val="0"/>
              </a:ext>
            </a:extLst>
          </a:blip>
          <a:srcRect l="9539" r="38927" b="28167"/>
          <a:stretch/>
        </p:blipFill>
        <p:spPr>
          <a:xfrm>
            <a:off x="168134" y="3854127"/>
            <a:ext cx="2651534" cy="2638903"/>
          </a:xfrm>
          <a:prstGeom prst="rect">
            <a:avLst/>
          </a:prstGeom>
        </p:spPr>
      </p:pic>
      <p:pic>
        <p:nvPicPr>
          <p:cNvPr id="5132" name="Picture 12" descr="Resultado de imagen de javier sanchez caro">
            <a:extLst>
              <a:ext uri="{FF2B5EF4-FFF2-40B4-BE49-F238E27FC236}">
                <a16:creationId xmlns:a16="http://schemas.microsoft.com/office/drawing/2014/main" id="{BB826388-E333-47B5-9676-DC71B50644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468" y="631704"/>
            <a:ext cx="2154557" cy="242085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n relacionada">
            <a:extLst>
              <a:ext uri="{FF2B5EF4-FFF2-40B4-BE49-F238E27FC236}">
                <a16:creationId xmlns:a16="http://schemas.microsoft.com/office/drawing/2014/main" id="{A8688B45-5689-4307-8C08-79CD49A8CD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8343" y="3810893"/>
            <a:ext cx="2170806" cy="2415404"/>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número de diapositiva 3">
            <a:extLst>
              <a:ext uri="{FF2B5EF4-FFF2-40B4-BE49-F238E27FC236}">
                <a16:creationId xmlns:a16="http://schemas.microsoft.com/office/drawing/2014/main" id="{887F6B41-4C6A-4D24-A9A7-9B9A37E8DA33}"/>
              </a:ext>
            </a:extLst>
          </p:cNvPr>
          <p:cNvSpPr>
            <a:spLocks noGrp="1"/>
          </p:cNvSpPr>
          <p:nvPr>
            <p:ph type="sldNum" sz="quarter" idx="12"/>
          </p:nvPr>
        </p:nvSpPr>
        <p:spPr>
          <a:xfrm>
            <a:off x="8188325" y="6557043"/>
            <a:ext cx="714374" cy="274320"/>
          </a:xfrm>
        </p:spPr>
        <p:txBody>
          <a:bodyPr>
            <a:normAutofit/>
          </a:bodyPr>
          <a:lstStyle/>
          <a:p>
            <a:pPr>
              <a:spcAft>
                <a:spcPts val="600"/>
              </a:spcAft>
            </a:pPr>
            <a:fld id="{C7FAE25F-A5F4-47C1-8872-7D057BF5616F}" type="slidenum">
              <a:rPr lang="es-ES" sz="1000">
                <a:solidFill>
                  <a:schemeClr val="bg1"/>
                </a:solidFill>
              </a:rPr>
              <a:pPr>
                <a:spcAft>
                  <a:spcPts val="600"/>
                </a:spcAft>
              </a:pPr>
              <a:t>2</a:t>
            </a:fld>
            <a:endParaRPr lang="es-ES" sz="1000">
              <a:solidFill>
                <a:schemeClr val="bg1"/>
              </a:solidFill>
            </a:endParaRPr>
          </a:p>
        </p:txBody>
      </p:sp>
      <p:pic>
        <p:nvPicPr>
          <p:cNvPr id="5126" name="Picture 6" descr="Imagen relacionada">
            <a:extLst>
              <a:ext uri="{FF2B5EF4-FFF2-40B4-BE49-F238E27FC236}">
                <a16:creationId xmlns:a16="http://schemas.microsoft.com/office/drawing/2014/main" id="{527DDDC2-9CAB-48FA-BAC4-E60F3804F1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2348880"/>
            <a:ext cx="2195304" cy="2158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145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Shape 1"/>
          <p:cNvSpPr txBox="1"/>
          <p:nvPr/>
        </p:nvSpPr>
        <p:spPr>
          <a:xfrm>
            <a:off x="187890" y="116632"/>
            <a:ext cx="6184310" cy="1054605"/>
          </a:xfrm>
          <a:prstGeom prst="rect">
            <a:avLst/>
          </a:prstGeom>
          <a:noFill/>
          <a:ln>
            <a:noFill/>
          </a:ln>
        </p:spPr>
        <p:txBody>
          <a:bodyPr lIns="0" tIns="0" rIns="0" bIns="0" anchor="ctr"/>
          <a:lstStyle/>
          <a:p>
            <a:pPr algn="ctr"/>
            <a:endParaRPr sz="1814" b="1" dirty="0">
              <a:effectLst>
                <a:outerShdw blurRad="38100" dist="38100" dir="2700000" algn="tl">
                  <a:srgbClr val="000000">
                    <a:alpha val="43137"/>
                  </a:srgbClr>
                </a:outerShdw>
              </a:effectLst>
            </a:endParaRPr>
          </a:p>
        </p:txBody>
      </p:sp>
      <p:sp>
        <p:nvSpPr>
          <p:cNvPr id="3" name="Título 2">
            <a:extLst>
              <a:ext uri="{FF2B5EF4-FFF2-40B4-BE49-F238E27FC236}">
                <a16:creationId xmlns:a16="http://schemas.microsoft.com/office/drawing/2014/main" id="{FE72D02F-5B6D-47BB-B9E0-36A3D803787E}"/>
              </a:ext>
            </a:extLst>
          </p:cNvPr>
          <p:cNvSpPr>
            <a:spLocks noGrp="1"/>
          </p:cNvSpPr>
          <p:nvPr>
            <p:ph type="title"/>
          </p:nvPr>
        </p:nvSpPr>
        <p:spPr>
          <a:xfrm>
            <a:off x="457200" y="274638"/>
            <a:ext cx="8229600" cy="1426170"/>
          </a:xfrm>
          <a:solidFill>
            <a:schemeClr val="accent3">
              <a:lumMod val="20000"/>
              <a:lumOff val="80000"/>
            </a:schemeClr>
          </a:solidFill>
        </p:spPr>
        <p:txBody>
          <a:bodyPr>
            <a:noAutofit/>
          </a:bodyPr>
          <a:lstStyle/>
          <a:p>
            <a:r>
              <a:rPr lang="es-CO" sz="2800" dirty="0">
                <a:solidFill>
                  <a:schemeClr val="tx2">
                    <a:lumMod val="75000"/>
                  </a:schemeClr>
                </a:solidFill>
                <a:effectLst>
                  <a:outerShdw blurRad="38100" dist="38100" dir="2700000" algn="tl">
                    <a:srgbClr val="000000">
                      <a:alpha val="43137"/>
                    </a:srgbClr>
                  </a:outerShdw>
                </a:effectLst>
              </a:rPr>
              <a:t>Políticas y cambios estructurales serios para contrarrestar los efectos en el gasto y el uso, de las políticas comerciales de la IF</a:t>
            </a:r>
            <a:endParaRPr lang="es-ES" sz="2800" dirty="0"/>
          </a:p>
        </p:txBody>
      </p:sp>
      <p:sp>
        <p:nvSpPr>
          <p:cNvPr id="5" name="Marcador de texto 4">
            <a:extLst>
              <a:ext uri="{FF2B5EF4-FFF2-40B4-BE49-F238E27FC236}">
                <a16:creationId xmlns:a16="http://schemas.microsoft.com/office/drawing/2014/main" id="{CB2C3A07-B500-4DAD-A340-7C0EA08CC25A}"/>
              </a:ext>
            </a:extLst>
          </p:cNvPr>
          <p:cNvSpPr>
            <a:spLocks noGrp="1"/>
          </p:cNvSpPr>
          <p:nvPr>
            <p:ph type="body" idx="1"/>
          </p:nvPr>
        </p:nvSpPr>
        <p:spPr>
          <a:xfrm>
            <a:off x="251520" y="1772816"/>
            <a:ext cx="4040188" cy="639762"/>
          </a:xfrm>
        </p:spPr>
        <p:txBody>
          <a:bodyPr>
            <a:normAutofit/>
          </a:bodyPr>
          <a:lstStyle/>
          <a:p>
            <a:pPr algn="ctr"/>
            <a:r>
              <a:rPr lang="es-ES" sz="2800" dirty="0">
                <a:solidFill>
                  <a:srgbClr val="FF0000"/>
                </a:solidFill>
              </a:rPr>
              <a:t>GASTO EXCESIVO</a:t>
            </a:r>
          </a:p>
        </p:txBody>
      </p:sp>
      <p:sp>
        <p:nvSpPr>
          <p:cNvPr id="6" name="Marcador de contenido 5">
            <a:extLst>
              <a:ext uri="{FF2B5EF4-FFF2-40B4-BE49-F238E27FC236}">
                <a16:creationId xmlns:a16="http://schemas.microsoft.com/office/drawing/2014/main" id="{29E96BC5-E0CA-427F-A9C0-0C81A240A30A}"/>
              </a:ext>
            </a:extLst>
          </p:cNvPr>
          <p:cNvSpPr>
            <a:spLocks noGrp="1"/>
          </p:cNvSpPr>
          <p:nvPr>
            <p:ph sz="half" idx="2"/>
          </p:nvPr>
        </p:nvSpPr>
        <p:spPr>
          <a:xfrm>
            <a:off x="395535" y="2837012"/>
            <a:ext cx="4249489" cy="2608212"/>
          </a:xfrm>
        </p:spPr>
        <p:txBody>
          <a:bodyPr>
            <a:normAutofit/>
          </a:bodyPr>
          <a:lstStyle/>
          <a:p>
            <a:pPr marL="428027" indent="-414468"/>
            <a:r>
              <a:rPr lang="es-CO" sz="3600" dirty="0">
                <a:solidFill>
                  <a:schemeClr val="tx2">
                    <a:lumMod val="75000"/>
                  </a:schemeClr>
                </a:solidFill>
                <a:effectLst>
                  <a:outerShdw blurRad="38100" dist="38100" dir="2700000" algn="tl">
                    <a:srgbClr val="000000">
                      <a:alpha val="43137"/>
                    </a:srgbClr>
                  </a:outerShdw>
                </a:effectLst>
              </a:rPr>
              <a:t>Patentes</a:t>
            </a:r>
            <a:r>
              <a:rPr lang="es-CO" sz="3200" dirty="0">
                <a:solidFill>
                  <a:schemeClr val="tx2">
                    <a:lumMod val="75000"/>
                  </a:schemeClr>
                </a:solidFill>
                <a:effectLst>
                  <a:outerShdw blurRad="38100" dist="38100" dir="2700000" algn="tl">
                    <a:srgbClr val="000000">
                      <a:alpha val="43137"/>
                    </a:srgbClr>
                  </a:outerShdw>
                </a:effectLst>
              </a:rPr>
              <a:t>, ¡¡así no¡¡</a:t>
            </a:r>
          </a:p>
          <a:p>
            <a:pPr marL="428027" indent="-414468"/>
            <a:r>
              <a:rPr lang="es-CO" sz="2800" dirty="0">
                <a:solidFill>
                  <a:schemeClr val="tx2">
                    <a:lumMod val="75000"/>
                  </a:schemeClr>
                </a:solidFill>
                <a:effectLst>
                  <a:outerShdw blurRad="38100" dist="38100" dir="2700000" algn="tl">
                    <a:srgbClr val="000000">
                      <a:alpha val="43137"/>
                    </a:srgbClr>
                  </a:outerShdw>
                </a:effectLst>
              </a:rPr>
              <a:t>Libertad de precios</a:t>
            </a:r>
          </a:p>
          <a:p>
            <a:pPr marL="428027" indent="-414468"/>
            <a:r>
              <a:rPr lang="es-CO" sz="2800" dirty="0">
                <a:solidFill>
                  <a:schemeClr val="tx2">
                    <a:lumMod val="75000"/>
                  </a:schemeClr>
                </a:solidFill>
                <a:effectLst>
                  <a:outerShdw blurRad="38100" dist="38100" dir="2700000" algn="tl">
                    <a:srgbClr val="000000">
                      <a:alpha val="43137"/>
                    </a:srgbClr>
                  </a:outerShdw>
                </a:effectLst>
              </a:rPr>
              <a:t>Regulación</a:t>
            </a:r>
          </a:p>
          <a:p>
            <a:pPr marL="428027" indent="-414468"/>
            <a:r>
              <a:rPr lang="es-CO" sz="2800" dirty="0">
                <a:solidFill>
                  <a:schemeClr val="tx2">
                    <a:lumMod val="75000"/>
                  </a:schemeClr>
                </a:solidFill>
                <a:effectLst>
                  <a:outerShdw blurRad="38100" dist="38100" dir="2700000" algn="tl">
                    <a:srgbClr val="000000">
                      <a:alpha val="43137"/>
                    </a:srgbClr>
                  </a:outerShdw>
                </a:effectLst>
              </a:rPr>
              <a:t>Publicidad</a:t>
            </a:r>
          </a:p>
          <a:p>
            <a:endParaRPr lang="es-ES" sz="2800" dirty="0"/>
          </a:p>
        </p:txBody>
      </p:sp>
      <p:sp>
        <p:nvSpPr>
          <p:cNvPr id="7" name="Marcador de texto 6">
            <a:extLst>
              <a:ext uri="{FF2B5EF4-FFF2-40B4-BE49-F238E27FC236}">
                <a16:creationId xmlns:a16="http://schemas.microsoft.com/office/drawing/2014/main" id="{54754324-3F10-4B5B-9A29-E0F53794AB75}"/>
              </a:ext>
            </a:extLst>
          </p:cNvPr>
          <p:cNvSpPr>
            <a:spLocks noGrp="1"/>
          </p:cNvSpPr>
          <p:nvPr>
            <p:ph type="body" sz="quarter" idx="3"/>
          </p:nvPr>
        </p:nvSpPr>
        <p:spPr>
          <a:xfrm>
            <a:off x="4645025" y="1781126"/>
            <a:ext cx="4041775" cy="639762"/>
          </a:xfrm>
        </p:spPr>
        <p:txBody>
          <a:bodyPr>
            <a:noAutofit/>
          </a:bodyPr>
          <a:lstStyle/>
          <a:p>
            <a:pPr algn="ctr"/>
            <a:endParaRPr lang="es-CO" sz="2800" dirty="0">
              <a:solidFill>
                <a:schemeClr val="tx2">
                  <a:lumMod val="75000"/>
                </a:schemeClr>
              </a:solidFill>
              <a:effectLst>
                <a:outerShdw blurRad="38100" dist="38100" dir="2700000" algn="tl">
                  <a:srgbClr val="000000">
                    <a:alpha val="43137"/>
                  </a:srgbClr>
                </a:outerShdw>
              </a:effectLst>
            </a:endParaRPr>
          </a:p>
          <a:p>
            <a:pPr algn="ctr"/>
            <a:r>
              <a:rPr lang="es-ES" sz="2800" dirty="0">
                <a:solidFill>
                  <a:srgbClr val="FF0000"/>
                </a:solidFill>
              </a:rPr>
              <a:t>USO CORRECTO </a:t>
            </a:r>
          </a:p>
        </p:txBody>
      </p:sp>
      <p:sp>
        <p:nvSpPr>
          <p:cNvPr id="8" name="Marcador de contenido 7">
            <a:extLst>
              <a:ext uri="{FF2B5EF4-FFF2-40B4-BE49-F238E27FC236}">
                <a16:creationId xmlns:a16="http://schemas.microsoft.com/office/drawing/2014/main" id="{044A8FF4-88B4-4282-A457-E9A8A6DB2789}"/>
              </a:ext>
            </a:extLst>
          </p:cNvPr>
          <p:cNvSpPr>
            <a:spLocks noGrp="1"/>
          </p:cNvSpPr>
          <p:nvPr>
            <p:ph sz="quarter" idx="4"/>
          </p:nvPr>
        </p:nvSpPr>
        <p:spPr>
          <a:xfrm>
            <a:off x="4572000" y="2852936"/>
            <a:ext cx="4185791" cy="2592288"/>
          </a:xfrm>
        </p:spPr>
        <p:txBody>
          <a:bodyPr>
            <a:normAutofit/>
          </a:bodyPr>
          <a:lstStyle/>
          <a:p>
            <a:pPr marL="724460" lvl="1" indent="-310851">
              <a:buFont typeface="Arial" panose="020B0604020202020204" pitchFamily="34" charset="0"/>
              <a:buChar char="•"/>
            </a:pPr>
            <a:r>
              <a:rPr lang="es-CO" sz="2800" dirty="0">
                <a:solidFill>
                  <a:schemeClr val="tx2">
                    <a:lumMod val="75000"/>
                  </a:schemeClr>
                </a:solidFill>
                <a:effectLst>
                  <a:outerShdw blurRad="38100" dist="38100" dir="2700000" algn="tl">
                    <a:srgbClr val="000000">
                      <a:alpha val="43137"/>
                    </a:srgbClr>
                  </a:outerShdw>
                </a:effectLst>
              </a:rPr>
              <a:t>Productos nuevos</a:t>
            </a:r>
          </a:p>
          <a:p>
            <a:pPr marL="724460" lvl="1" indent="-310851">
              <a:buFont typeface="Arial" panose="020B0604020202020204" pitchFamily="34" charset="0"/>
              <a:buChar char="•"/>
            </a:pPr>
            <a:r>
              <a:rPr lang="es-CO" sz="2800" dirty="0">
                <a:solidFill>
                  <a:schemeClr val="tx2">
                    <a:lumMod val="75000"/>
                  </a:schemeClr>
                </a:solidFill>
                <a:effectLst>
                  <a:outerShdw blurRad="38100" dist="38100" dir="2700000" algn="tl">
                    <a:srgbClr val="000000">
                      <a:alpha val="43137"/>
                    </a:srgbClr>
                  </a:outerShdw>
                </a:effectLst>
              </a:rPr>
              <a:t>Protección-Promoción </a:t>
            </a:r>
          </a:p>
          <a:p>
            <a:pPr marL="1124510" lvl="2" indent="-310851"/>
            <a:r>
              <a:rPr lang="es-CO" sz="2600" dirty="0">
                <a:solidFill>
                  <a:schemeClr val="tx2">
                    <a:lumMod val="75000"/>
                  </a:schemeClr>
                </a:solidFill>
                <a:effectLst>
                  <a:outerShdw blurRad="38100" dist="38100" dir="2700000" algn="tl">
                    <a:srgbClr val="000000">
                      <a:alpha val="43137"/>
                    </a:srgbClr>
                  </a:outerShdw>
                </a:effectLst>
              </a:rPr>
              <a:t>Genéricos</a:t>
            </a:r>
          </a:p>
          <a:p>
            <a:pPr marL="1124510" lvl="2" indent="-310851"/>
            <a:r>
              <a:rPr lang="es-CO" sz="2800" dirty="0">
                <a:solidFill>
                  <a:schemeClr val="tx2">
                    <a:lumMod val="75000"/>
                  </a:schemeClr>
                </a:solidFill>
                <a:effectLst>
                  <a:outerShdw blurRad="38100" dist="38100" dir="2700000" algn="tl">
                    <a:srgbClr val="000000">
                      <a:alpha val="43137"/>
                    </a:srgbClr>
                  </a:outerShdw>
                </a:effectLst>
              </a:rPr>
              <a:t>Biosimilares</a:t>
            </a:r>
          </a:p>
          <a:p>
            <a:pPr marL="724460" lvl="1" indent="-310851">
              <a:buFont typeface="Arial" panose="020B0604020202020204" pitchFamily="34" charset="0"/>
              <a:buChar char="•"/>
            </a:pPr>
            <a:r>
              <a:rPr lang="es-CO" sz="2800" dirty="0">
                <a:solidFill>
                  <a:schemeClr val="tx2">
                    <a:lumMod val="75000"/>
                  </a:schemeClr>
                </a:solidFill>
                <a:effectLst>
                  <a:outerShdw blurRad="38100" dist="38100" dir="2700000" algn="tl">
                    <a:srgbClr val="000000">
                      <a:alpha val="43137"/>
                    </a:srgbClr>
                  </a:outerShdw>
                </a:effectLst>
              </a:rPr>
              <a:t>Promoción </a:t>
            </a:r>
          </a:p>
          <a:p>
            <a:endParaRPr lang="es-ES" sz="3200" dirty="0"/>
          </a:p>
        </p:txBody>
      </p:sp>
    </p:spTree>
    <p:extLst>
      <p:ext uri="{BB962C8B-B14F-4D97-AF65-F5344CB8AC3E}">
        <p14:creationId xmlns:p14="http://schemas.microsoft.com/office/powerpoint/2010/main" val="1452942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9EC7A0B9-340E-4D60-A788-202E0A74BF47}"/>
              </a:ext>
            </a:extLst>
          </p:cNvPr>
          <p:cNvSpPr txBox="1">
            <a:spLocks noChangeArrowheads="1"/>
          </p:cNvSpPr>
          <p:nvPr/>
        </p:nvSpPr>
        <p:spPr bwMode="auto">
          <a:xfrm>
            <a:off x="900113" y="423863"/>
            <a:ext cx="8405812" cy="707886"/>
          </a:xfrm>
          <a:prstGeom prst="rect">
            <a:avLst/>
          </a:prstGeom>
          <a:solidFill>
            <a:schemeClr val="accent1">
              <a:lumMod val="20000"/>
              <a:lumOff val="80000"/>
            </a:schemeClr>
          </a:solidFill>
          <a:ln>
            <a:noFill/>
          </a:ln>
          <a:extLst/>
        </p:spPr>
        <p:txBody>
          <a:bodyPr>
            <a:spAutoFit/>
          </a:bodyPr>
          <a:lstStyle>
            <a:lvl1pPr defTabSz="4572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defTabSz="4572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572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572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2000" b="1" dirty="0">
                <a:latin typeface="Calibri" panose="020F0502020204030204" pitchFamily="34" charset="0"/>
              </a:rPr>
              <a:t>LA PATENTE ESTÁ PENSADA PARA PROTEGER LA INNOVACIÓN, PERO NO DEBE PERMITIR LA ESPECULACIÓN O USO ABUSIVO DE LA PATENTE</a:t>
            </a:r>
          </a:p>
        </p:txBody>
      </p:sp>
      <p:sp>
        <p:nvSpPr>
          <p:cNvPr id="20483" name="Text Box 5">
            <a:extLst>
              <a:ext uri="{FF2B5EF4-FFF2-40B4-BE49-F238E27FC236}">
                <a16:creationId xmlns:a16="http://schemas.microsoft.com/office/drawing/2014/main" id="{CD23A6CB-95EE-4C2E-B551-258C8078E3AF}"/>
              </a:ext>
            </a:extLst>
          </p:cNvPr>
          <p:cNvSpPr txBox="1">
            <a:spLocks noChangeArrowheads="1"/>
          </p:cNvSpPr>
          <p:nvPr/>
        </p:nvSpPr>
        <p:spPr bwMode="auto">
          <a:xfrm>
            <a:off x="323850" y="2203450"/>
            <a:ext cx="8569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defTabSz="4572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572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572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400">
                <a:latin typeface="Calibri" panose="020F0502020204030204" pitchFamily="34" charset="0"/>
              </a:rPr>
              <a:t>EMPRESA 1     COSTE (INCLUYE I+D)       PRECIO (</a:t>
            </a:r>
            <a:r>
              <a:rPr lang="es-ES" altLang="es-ES" sz="1400" b="1">
                <a:latin typeface="Calibri" panose="020F0502020204030204" pitchFamily="34" charset="0"/>
              </a:rPr>
              <a:t>CUBRE COSTE (CON I+D)</a:t>
            </a:r>
            <a:r>
              <a:rPr lang="es-ES" altLang="es-ES" sz="1400">
                <a:latin typeface="Calibri" panose="020F0502020204030204" pitchFamily="34" charset="0"/>
              </a:rPr>
              <a:t> +BENEFICIO ¿10%?)</a:t>
            </a:r>
          </a:p>
        </p:txBody>
      </p:sp>
      <p:sp>
        <p:nvSpPr>
          <p:cNvPr id="20484" name="Text Box 6">
            <a:extLst>
              <a:ext uri="{FF2B5EF4-FFF2-40B4-BE49-F238E27FC236}">
                <a16:creationId xmlns:a16="http://schemas.microsoft.com/office/drawing/2014/main" id="{466F0A2C-90E6-45B4-876F-D692F4E8BDF8}"/>
              </a:ext>
            </a:extLst>
          </p:cNvPr>
          <p:cNvSpPr txBox="1">
            <a:spLocks noChangeArrowheads="1"/>
          </p:cNvSpPr>
          <p:nvPr/>
        </p:nvSpPr>
        <p:spPr bwMode="auto">
          <a:xfrm>
            <a:off x="519113" y="1700213"/>
            <a:ext cx="35417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defTabSz="4572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572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572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600" b="1" i="1">
                <a:latin typeface="Calibri" panose="020F0502020204030204" pitchFamily="34" charset="0"/>
              </a:rPr>
              <a:t>USO RAZONABLE DE LA PATENTE</a:t>
            </a:r>
          </a:p>
        </p:txBody>
      </p:sp>
      <p:sp>
        <p:nvSpPr>
          <p:cNvPr id="20485" name="Text Box 7">
            <a:extLst>
              <a:ext uri="{FF2B5EF4-FFF2-40B4-BE49-F238E27FC236}">
                <a16:creationId xmlns:a16="http://schemas.microsoft.com/office/drawing/2014/main" id="{4B23F616-8699-441A-AFFF-866851BA040D}"/>
              </a:ext>
            </a:extLst>
          </p:cNvPr>
          <p:cNvSpPr txBox="1">
            <a:spLocks noChangeArrowheads="1"/>
          </p:cNvSpPr>
          <p:nvPr/>
        </p:nvSpPr>
        <p:spPr bwMode="auto">
          <a:xfrm>
            <a:off x="592138" y="2752725"/>
            <a:ext cx="27030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defTabSz="4572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572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572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600" b="1" i="1" dirty="0">
                <a:latin typeface="Calibri" panose="020F0502020204030204" pitchFamily="34" charset="0"/>
              </a:rPr>
              <a:t>USO ABUSIVO DE LA PATENTE</a:t>
            </a:r>
          </a:p>
        </p:txBody>
      </p:sp>
      <p:sp>
        <p:nvSpPr>
          <p:cNvPr id="20486" name="Text Box 8">
            <a:extLst>
              <a:ext uri="{FF2B5EF4-FFF2-40B4-BE49-F238E27FC236}">
                <a16:creationId xmlns:a16="http://schemas.microsoft.com/office/drawing/2014/main" id="{C0AF2F77-5261-48CD-9CFD-DFF958B6E26B}"/>
              </a:ext>
            </a:extLst>
          </p:cNvPr>
          <p:cNvSpPr txBox="1">
            <a:spLocks noChangeArrowheads="1"/>
          </p:cNvSpPr>
          <p:nvPr/>
        </p:nvSpPr>
        <p:spPr bwMode="auto">
          <a:xfrm>
            <a:off x="250825" y="3213100"/>
            <a:ext cx="86899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defTabSz="4572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572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572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400">
                <a:latin typeface="Calibri" panose="020F0502020204030204" pitchFamily="34" charset="0"/>
              </a:rPr>
              <a:t>EMPRESA 1     COSTE (INCLUYE I+D)      PRECIO (CUBRE COSTE (CON I+D) + </a:t>
            </a:r>
            <a:r>
              <a:rPr lang="es-ES" altLang="es-ES" sz="1400" b="1">
                <a:latin typeface="Calibri" panose="020F0502020204030204" pitchFamily="34" charset="0"/>
              </a:rPr>
              <a:t>BENEFICIO ¿1.000%?)</a:t>
            </a:r>
          </a:p>
          <a:p>
            <a:pPr eaLnBrk="1" hangingPunct="1">
              <a:spcBef>
                <a:spcPct val="0"/>
              </a:spcBef>
              <a:buFontTx/>
              <a:buNone/>
            </a:pPr>
            <a:r>
              <a:rPr lang="es-ES" altLang="es-ES" sz="1400" b="1">
                <a:latin typeface="Calibri" panose="020F0502020204030204" pitchFamily="34" charset="0"/>
              </a:rPr>
              <a:t>				</a:t>
            </a:r>
            <a:r>
              <a:rPr lang="es-ES" altLang="es-ES" sz="1400">
                <a:latin typeface="Calibri" panose="020F0502020204030204" pitchFamily="34" charset="0"/>
              </a:rPr>
              <a:t>[precio por “valor”, por “ahorros”, etc.]</a:t>
            </a:r>
            <a:endParaRPr lang="es-ES" altLang="es-ES" sz="1400" b="1">
              <a:latin typeface="Calibri" panose="020F0502020204030204" pitchFamily="34" charset="0"/>
            </a:endParaRPr>
          </a:p>
        </p:txBody>
      </p:sp>
      <p:sp>
        <p:nvSpPr>
          <p:cNvPr id="20487" name="Line 9">
            <a:extLst>
              <a:ext uri="{FF2B5EF4-FFF2-40B4-BE49-F238E27FC236}">
                <a16:creationId xmlns:a16="http://schemas.microsoft.com/office/drawing/2014/main" id="{1F4BE4EC-5A34-420B-948A-83341F11CD89}"/>
              </a:ext>
            </a:extLst>
          </p:cNvPr>
          <p:cNvSpPr>
            <a:spLocks noChangeShapeType="1"/>
          </p:cNvSpPr>
          <p:nvPr/>
        </p:nvSpPr>
        <p:spPr bwMode="auto">
          <a:xfrm>
            <a:off x="539750" y="3933825"/>
            <a:ext cx="80645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0488" name="Text Box 10">
            <a:extLst>
              <a:ext uri="{FF2B5EF4-FFF2-40B4-BE49-F238E27FC236}">
                <a16:creationId xmlns:a16="http://schemas.microsoft.com/office/drawing/2014/main" id="{F8740890-960A-47F4-A0A4-1AABA18E564E}"/>
              </a:ext>
            </a:extLst>
          </p:cNvPr>
          <p:cNvSpPr txBox="1">
            <a:spLocks noChangeArrowheads="1"/>
          </p:cNvSpPr>
          <p:nvPr/>
        </p:nvSpPr>
        <p:spPr bwMode="auto">
          <a:xfrm>
            <a:off x="323850" y="4506913"/>
            <a:ext cx="88328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defTabSz="4572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572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572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400" b="1" dirty="0">
                <a:latin typeface="Calibri" panose="020F0502020204030204" pitchFamily="34" charset="0"/>
              </a:rPr>
              <a:t>EMPRESA 2;          EMPRESA 3;           EMPRESA 4….         ETC.</a:t>
            </a:r>
          </a:p>
          <a:p>
            <a:pPr eaLnBrk="1" hangingPunct="1">
              <a:spcBef>
                <a:spcPct val="0"/>
              </a:spcBef>
              <a:buFontTx/>
              <a:buNone/>
            </a:pPr>
            <a:endParaRPr lang="es-ES" altLang="es-ES" sz="1400" b="1" dirty="0">
              <a:latin typeface="Calibri" panose="020F0502020204030204" pitchFamily="34" charset="0"/>
            </a:endParaRPr>
          </a:p>
          <a:p>
            <a:pPr eaLnBrk="1" hangingPunct="1">
              <a:spcBef>
                <a:spcPct val="0"/>
              </a:spcBef>
              <a:buFontTx/>
              <a:buNone/>
            </a:pPr>
            <a:endParaRPr lang="es-ES" altLang="es-ES" sz="1400" b="1" dirty="0">
              <a:latin typeface="Calibri" panose="020F0502020204030204" pitchFamily="34" charset="0"/>
            </a:endParaRPr>
          </a:p>
          <a:p>
            <a:pPr eaLnBrk="1" hangingPunct="1">
              <a:spcBef>
                <a:spcPct val="0"/>
              </a:spcBef>
              <a:buFontTx/>
              <a:buNone/>
            </a:pPr>
            <a:r>
              <a:rPr lang="es-ES" altLang="es-ES" sz="1400" b="1" dirty="0">
                <a:latin typeface="Calibri" panose="020F0502020204030204" pitchFamily="34" charset="0"/>
              </a:rPr>
              <a:t>OTRAS EMPRESAS NO PUEDEN COMPETIR EN PRECIO AL TENER LA BARRERA DE LA PROTECCIÓN DE LA PATENTE:  MONOPOLIO DURANTE 20 AÑOS PARA LA EMPRESA ORIGINARIA.</a:t>
            </a:r>
          </a:p>
        </p:txBody>
      </p:sp>
      <p:sp>
        <p:nvSpPr>
          <p:cNvPr id="20489" name="Line 11">
            <a:extLst>
              <a:ext uri="{FF2B5EF4-FFF2-40B4-BE49-F238E27FC236}">
                <a16:creationId xmlns:a16="http://schemas.microsoft.com/office/drawing/2014/main" id="{FB497C22-E08C-4A5F-A596-BD09B5C0EA60}"/>
              </a:ext>
            </a:extLst>
          </p:cNvPr>
          <p:cNvSpPr>
            <a:spLocks noChangeShapeType="1"/>
          </p:cNvSpPr>
          <p:nvPr/>
        </p:nvSpPr>
        <p:spPr bwMode="auto">
          <a:xfrm flipV="1">
            <a:off x="900113" y="3933825"/>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0490" name="Line 12">
            <a:extLst>
              <a:ext uri="{FF2B5EF4-FFF2-40B4-BE49-F238E27FC236}">
                <a16:creationId xmlns:a16="http://schemas.microsoft.com/office/drawing/2014/main" id="{D7544F3B-07A2-45F9-B802-7D7F6D9D7D18}"/>
              </a:ext>
            </a:extLst>
          </p:cNvPr>
          <p:cNvSpPr>
            <a:spLocks noChangeShapeType="1"/>
          </p:cNvSpPr>
          <p:nvPr/>
        </p:nvSpPr>
        <p:spPr bwMode="auto">
          <a:xfrm flipV="1">
            <a:off x="2484438" y="3933825"/>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0491" name="Line 13">
            <a:extLst>
              <a:ext uri="{FF2B5EF4-FFF2-40B4-BE49-F238E27FC236}">
                <a16:creationId xmlns:a16="http://schemas.microsoft.com/office/drawing/2014/main" id="{7EC46804-9C6C-4472-90FB-AB3E393075E4}"/>
              </a:ext>
            </a:extLst>
          </p:cNvPr>
          <p:cNvSpPr>
            <a:spLocks noChangeShapeType="1"/>
          </p:cNvSpPr>
          <p:nvPr/>
        </p:nvSpPr>
        <p:spPr bwMode="auto">
          <a:xfrm flipV="1">
            <a:off x="4067175" y="3933825"/>
            <a:ext cx="0" cy="5032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Tree>
    <p:extLst>
      <p:ext uri="{BB962C8B-B14F-4D97-AF65-F5344CB8AC3E}">
        <p14:creationId xmlns:p14="http://schemas.microsoft.com/office/powerpoint/2010/main" val="3948246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5C2F309-E50A-43A0-9526-D13C3E6F4A68}"/>
              </a:ext>
            </a:extLst>
          </p:cNvPr>
          <p:cNvSpPr>
            <a:spLocks noGrp="1" noChangeArrowheads="1"/>
          </p:cNvSpPr>
          <p:nvPr>
            <p:ph type="title" idx="4294967295"/>
          </p:nvPr>
        </p:nvSpPr>
        <p:spPr/>
        <p:txBody>
          <a:bodyPr anchor="b">
            <a:normAutofit fontScale="90000"/>
          </a:bodyPr>
          <a:lstStyle/>
          <a:p>
            <a:pPr eaLnBrk="1" hangingPunct="1"/>
            <a:r>
              <a:rPr lang="en-GB" altLang="es-ES" sz="2400" b="1" dirty="0" err="1">
                <a:ea typeface="ＭＳ Ｐゴシック" panose="020B0600070205080204" pitchFamily="34" charset="-128"/>
              </a:rPr>
              <a:t>Ineficiencias</a:t>
            </a:r>
            <a:r>
              <a:rPr lang="en-GB" altLang="es-ES" sz="2400" b="1" dirty="0">
                <a:ea typeface="ＭＳ Ｐゴシック" panose="020B0600070205080204" pitchFamily="34" charset="-128"/>
              </a:rPr>
              <a:t> al </a:t>
            </a:r>
            <a:r>
              <a:rPr lang="en-GB" altLang="es-ES" sz="2400" b="1" dirty="0" err="1">
                <a:ea typeface="ＭＳ Ｐゴシック" panose="020B0600070205080204" pitchFamily="34" charset="-128"/>
              </a:rPr>
              <a:t>financiar</a:t>
            </a:r>
            <a:r>
              <a:rPr lang="en-GB" altLang="es-ES" sz="2400" b="1" dirty="0">
                <a:ea typeface="ＭＳ Ｐゴシック" panose="020B0600070205080204" pitchFamily="34" charset="-128"/>
              </a:rPr>
              <a:t> la </a:t>
            </a:r>
            <a:r>
              <a:rPr lang="en-GB" altLang="es-ES" sz="2400" b="1" dirty="0" err="1">
                <a:ea typeface="ＭＳ Ｐゴシック" panose="020B0600070205080204" pitchFamily="34" charset="-128"/>
              </a:rPr>
              <a:t>investigación</a:t>
            </a:r>
            <a:r>
              <a:rPr lang="en-GB" altLang="es-ES" sz="2400" b="1" dirty="0">
                <a:ea typeface="ＭＳ Ｐゴシック" panose="020B0600070205080204" pitchFamily="34" charset="-128"/>
              </a:rPr>
              <a:t> a </a:t>
            </a:r>
            <a:r>
              <a:rPr lang="en-GB" altLang="es-ES" sz="2400" b="1" dirty="0" err="1">
                <a:ea typeface="ＭＳ Ｐゴシック" panose="020B0600070205080204" pitchFamily="34" charset="-128"/>
              </a:rPr>
              <a:t>través</a:t>
            </a:r>
            <a:r>
              <a:rPr lang="en-GB" altLang="es-ES" sz="2400" b="1" dirty="0">
                <a:ea typeface="ＭＳ Ｐゴシック" panose="020B0600070205080204" pitchFamily="34" charset="-128"/>
              </a:rPr>
              <a:t> del </a:t>
            </a:r>
            <a:r>
              <a:rPr lang="en-GB" altLang="es-ES" sz="2400" b="1" dirty="0" err="1">
                <a:ea typeface="ＭＳ Ｐゴシック" panose="020B0600070205080204" pitchFamily="34" charset="-128"/>
              </a:rPr>
              <a:t>sobre-precio</a:t>
            </a:r>
            <a:r>
              <a:rPr lang="en-GB" altLang="es-ES" sz="2400" b="1" dirty="0">
                <a:ea typeface="ＭＳ Ｐゴシック" panose="020B0600070205080204" pitchFamily="34" charset="-128"/>
              </a:rPr>
              <a:t> que </a:t>
            </a:r>
            <a:r>
              <a:rPr lang="en-GB" altLang="es-ES" sz="2400" b="1" dirty="0" err="1">
                <a:ea typeface="ＭＳ Ｐゴシック" panose="020B0600070205080204" pitchFamily="34" charset="-128"/>
              </a:rPr>
              <a:t>permiten</a:t>
            </a:r>
            <a:r>
              <a:rPr lang="en-GB" altLang="es-ES" sz="2400" b="1" dirty="0">
                <a:ea typeface="ＭＳ Ｐゴシック" panose="020B0600070205080204" pitchFamily="34" charset="-128"/>
              </a:rPr>
              <a:t> la </a:t>
            </a:r>
            <a:r>
              <a:rPr lang="en-GB" altLang="es-ES" sz="2400" b="1" dirty="0" err="1">
                <a:ea typeface="ＭＳ Ｐゴシック" panose="020B0600070205080204" pitchFamily="34" charset="-128"/>
              </a:rPr>
              <a:t>patente</a:t>
            </a:r>
            <a:r>
              <a:rPr lang="en-GB" altLang="es-ES" sz="2400" b="1" dirty="0">
                <a:ea typeface="ＭＳ Ｐゴシック" panose="020B0600070205080204" pitchFamily="34" charset="-128"/>
              </a:rPr>
              <a:t> y la </a:t>
            </a:r>
            <a:r>
              <a:rPr lang="en-GB" altLang="es-ES" sz="2400" b="1" dirty="0" err="1">
                <a:ea typeface="ＭＳ Ｐゴシック" panose="020B0600070205080204" pitchFamily="34" charset="-128"/>
              </a:rPr>
              <a:t>exclusividad</a:t>
            </a:r>
            <a:r>
              <a:rPr lang="en-GB" altLang="es-ES" sz="2400" b="1" dirty="0">
                <a:ea typeface="ＭＳ Ｐゴシック" panose="020B0600070205080204" pitchFamily="34" charset="-128"/>
              </a:rPr>
              <a:t> de </a:t>
            </a:r>
            <a:r>
              <a:rPr lang="en-GB" altLang="es-ES" sz="2400" b="1" dirty="0" err="1">
                <a:ea typeface="ＭＳ Ｐゴシック" panose="020B0600070205080204" pitchFamily="34" charset="-128"/>
              </a:rPr>
              <a:t>datos</a:t>
            </a:r>
            <a:r>
              <a:rPr lang="en-GB" altLang="es-ES" sz="2400" b="1" dirty="0">
                <a:ea typeface="ＭＳ Ｐゴシック" panose="020B0600070205080204" pitchFamily="34" charset="-128"/>
              </a:rPr>
              <a:t> (</a:t>
            </a:r>
            <a:r>
              <a:rPr lang="en-GB" altLang="es-ES" sz="2400" b="1" dirty="0" err="1">
                <a:ea typeface="ＭＳ Ｐゴシック" panose="020B0600070205080204" pitchFamily="34" charset="-128"/>
              </a:rPr>
              <a:t>monopolio</a:t>
            </a:r>
            <a:r>
              <a:rPr lang="en-GB" altLang="es-ES" sz="2400" b="1" dirty="0">
                <a:ea typeface="ＭＳ Ｐゴシック" panose="020B0600070205080204" pitchFamily="34" charset="-128"/>
              </a:rPr>
              <a:t>)</a:t>
            </a:r>
          </a:p>
        </p:txBody>
      </p:sp>
      <p:sp>
        <p:nvSpPr>
          <p:cNvPr id="21507" name="Rectangle 3">
            <a:extLst>
              <a:ext uri="{FF2B5EF4-FFF2-40B4-BE49-F238E27FC236}">
                <a16:creationId xmlns:a16="http://schemas.microsoft.com/office/drawing/2014/main" id="{DA4BF99E-FDAA-42A0-A8F2-E247247EE6E2}"/>
              </a:ext>
            </a:extLst>
          </p:cNvPr>
          <p:cNvSpPr>
            <a:spLocks noGrp="1" noChangeArrowheads="1"/>
          </p:cNvSpPr>
          <p:nvPr>
            <p:ph type="body" idx="4294967295"/>
          </p:nvPr>
        </p:nvSpPr>
        <p:spPr/>
        <p:txBody>
          <a:bodyPr/>
          <a:lstStyle/>
          <a:p>
            <a:pPr eaLnBrk="1" hangingPunct="1"/>
            <a:endParaRPr lang="en-GB" altLang="es-ES">
              <a:ea typeface="ＭＳ Ｐゴシック" panose="020B0600070205080204" pitchFamily="34" charset="-128"/>
            </a:endParaRPr>
          </a:p>
          <a:p>
            <a:pPr eaLnBrk="1" hangingPunct="1">
              <a:buFontTx/>
              <a:buNone/>
            </a:pPr>
            <a:r>
              <a:rPr lang="en-GB" altLang="es-ES">
                <a:ea typeface="ＭＳ Ｐゴシック" panose="020B0600070205080204" pitchFamily="34" charset="-128"/>
              </a:rPr>
              <a:t> </a:t>
            </a:r>
          </a:p>
          <a:p>
            <a:pPr lvl="1" eaLnBrk="1" hangingPunct="1">
              <a:buFontTx/>
              <a:buNone/>
            </a:pPr>
            <a:endParaRPr lang="en-GB" altLang="es-ES">
              <a:ea typeface="ＭＳ Ｐゴシック" panose="020B0600070205080204" pitchFamily="34" charset="-128"/>
            </a:endParaRPr>
          </a:p>
          <a:p>
            <a:pPr lvl="1" eaLnBrk="1" hangingPunct="1">
              <a:buFontTx/>
              <a:buNone/>
            </a:pPr>
            <a:endParaRPr lang="en-GB" altLang="es-ES">
              <a:ea typeface="ＭＳ Ｐゴシック" panose="020B0600070205080204" pitchFamily="34" charset="-128"/>
            </a:endParaRPr>
          </a:p>
        </p:txBody>
      </p:sp>
      <p:sp>
        <p:nvSpPr>
          <p:cNvPr id="21508" name="Oval 5">
            <a:extLst>
              <a:ext uri="{FF2B5EF4-FFF2-40B4-BE49-F238E27FC236}">
                <a16:creationId xmlns:a16="http://schemas.microsoft.com/office/drawing/2014/main" id="{051BFF91-D99F-4122-993C-51CBC2115868}"/>
              </a:ext>
            </a:extLst>
          </p:cNvPr>
          <p:cNvSpPr>
            <a:spLocks noChangeArrowheads="1"/>
          </p:cNvSpPr>
          <p:nvPr/>
        </p:nvSpPr>
        <p:spPr bwMode="auto">
          <a:xfrm>
            <a:off x="1258888" y="2781300"/>
            <a:ext cx="1512887" cy="1439863"/>
          </a:xfrm>
          <a:prstGeom prst="ellipse">
            <a:avLst/>
          </a:prstGeom>
          <a:solidFill>
            <a:schemeClr val="accent1">
              <a:lumMod val="20000"/>
              <a:lumOff val="80000"/>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800" dirty="0"/>
              <a:t>Poder de</a:t>
            </a:r>
          </a:p>
          <a:p>
            <a:pPr algn="ctr" eaLnBrk="1" hangingPunct="1">
              <a:spcBef>
                <a:spcPct val="0"/>
              </a:spcBef>
              <a:buFontTx/>
              <a:buNone/>
            </a:pPr>
            <a:r>
              <a:rPr lang="es-ES" altLang="es-ES" sz="1800" dirty="0"/>
              <a:t>Monopolio</a:t>
            </a:r>
          </a:p>
        </p:txBody>
      </p:sp>
      <p:sp>
        <p:nvSpPr>
          <p:cNvPr id="21509" name="Oval 6">
            <a:extLst>
              <a:ext uri="{FF2B5EF4-FFF2-40B4-BE49-F238E27FC236}">
                <a16:creationId xmlns:a16="http://schemas.microsoft.com/office/drawing/2014/main" id="{C0DCCBD1-9772-4286-8ED4-FF829A1DAFE3}"/>
              </a:ext>
            </a:extLst>
          </p:cNvPr>
          <p:cNvSpPr>
            <a:spLocks noChangeArrowheads="1"/>
          </p:cNvSpPr>
          <p:nvPr/>
        </p:nvSpPr>
        <p:spPr bwMode="auto">
          <a:xfrm>
            <a:off x="3563938" y="2781300"/>
            <a:ext cx="1439862" cy="1511300"/>
          </a:xfrm>
          <a:prstGeom prst="ellipse">
            <a:avLst/>
          </a:prstGeom>
          <a:solidFill>
            <a:schemeClr val="accent1">
              <a:lumMod val="20000"/>
              <a:lumOff val="80000"/>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800"/>
              <a:t>Sobre-precio</a:t>
            </a:r>
          </a:p>
        </p:txBody>
      </p:sp>
      <p:sp>
        <p:nvSpPr>
          <p:cNvPr id="21510" name="Rectangle 11">
            <a:extLst>
              <a:ext uri="{FF2B5EF4-FFF2-40B4-BE49-F238E27FC236}">
                <a16:creationId xmlns:a16="http://schemas.microsoft.com/office/drawing/2014/main" id="{29F669C5-8DEC-4E4E-954F-601EDADB785C}"/>
              </a:ext>
            </a:extLst>
          </p:cNvPr>
          <p:cNvSpPr>
            <a:spLocks noChangeArrowheads="1"/>
          </p:cNvSpPr>
          <p:nvPr/>
        </p:nvSpPr>
        <p:spPr bwMode="auto">
          <a:xfrm>
            <a:off x="6588125" y="4437063"/>
            <a:ext cx="1800225" cy="647700"/>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800"/>
              <a:t>I+D Mill€</a:t>
            </a:r>
          </a:p>
          <a:p>
            <a:pPr algn="ctr" eaLnBrk="1" hangingPunct="1">
              <a:spcBef>
                <a:spcPct val="0"/>
              </a:spcBef>
              <a:buFontTx/>
              <a:buNone/>
            </a:pPr>
            <a:r>
              <a:rPr lang="es-ES" altLang="es-ES" sz="1800"/>
              <a:t>25.153</a:t>
            </a:r>
          </a:p>
        </p:txBody>
      </p:sp>
      <p:sp>
        <p:nvSpPr>
          <p:cNvPr id="21511" name="Rectangle 12">
            <a:extLst>
              <a:ext uri="{FF2B5EF4-FFF2-40B4-BE49-F238E27FC236}">
                <a16:creationId xmlns:a16="http://schemas.microsoft.com/office/drawing/2014/main" id="{7FA895A1-BEF6-44E9-86C5-395D8DCC3DCC}"/>
              </a:ext>
            </a:extLst>
          </p:cNvPr>
          <p:cNvSpPr>
            <a:spLocks noChangeArrowheads="1"/>
          </p:cNvSpPr>
          <p:nvPr/>
        </p:nvSpPr>
        <p:spPr bwMode="auto">
          <a:xfrm>
            <a:off x="6588125" y="3644900"/>
            <a:ext cx="1800225" cy="720725"/>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800"/>
              <a:t>Beneficios</a:t>
            </a:r>
          </a:p>
          <a:p>
            <a:pPr algn="ctr" eaLnBrk="1" hangingPunct="1">
              <a:spcBef>
                <a:spcPct val="0"/>
              </a:spcBef>
              <a:buFontTx/>
              <a:buNone/>
            </a:pPr>
            <a:r>
              <a:rPr lang="es-ES" altLang="es-ES" sz="1800"/>
              <a:t>31.240 Mill€</a:t>
            </a:r>
            <a:endParaRPr lang="es-ES" altLang="es-ES" sz="1800">
              <a:solidFill>
                <a:srgbClr val="FF3300"/>
              </a:solidFill>
            </a:endParaRPr>
          </a:p>
        </p:txBody>
      </p:sp>
      <p:sp>
        <p:nvSpPr>
          <p:cNvPr id="21512" name="Rectangle 13">
            <a:extLst>
              <a:ext uri="{FF2B5EF4-FFF2-40B4-BE49-F238E27FC236}">
                <a16:creationId xmlns:a16="http://schemas.microsoft.com/office/drawing/2014/main" id="{6C8D463D-0F5C-445E-914A-5D6B96BB39E8}"/>
              </a:ext>
            </a:extLst>
          </p:cNvPr>
          <p:cNvSpPr>
            <a:spLocks noChangeArrowheads="1"/>
          </p:cNvSpPr>
          <p:nvPr/>
        </p:nvSpPr>
        <p:spPr bwMode="auto">
          <a:xfrm>
            <a:off x="6588125" y="2708275"/>
            <a:ext cx="1800225" cy="865188"/>
          </a:xfrm>
          <a:prstGeom prst="rect">
            <a:avLst/>
          </a:prstGeom>
          <a:solidFill>
            <a:schemeClr val="accent1">
              <a:lumMod val="20000"/>
              <a:lumOff val="80000"/>
            </a:schemeClr>
          </a:solidFill>
          <a:ln w="9525">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800"/>
              <a:t>Marketing</a:t>
            </a:r>
          </a:p>
          <a:p>
            <a:pPr algn="ctr" eaLnBrk="1" hangingPunct="1">
              <a:spcBef>
                <a:spcPct val="0"/>
              </a:spcBef>
              <a:buFontTx/>
              <a:buNone/>
            </a:pPr>
            <a:r>
              <a:rPr lang="es-ES" altLang="es-ES" sz="1800"/>
              <a:t>35.932 Mill€  </a:t>
            </a:r>
            <a:endParaRPr lang="es-ES" altLang="es-ES" sz="1800">
              <a:solidFill>
                <a:srgbClr val="FF3300"/>
              </a:solidFill>
            </a:endParaRPr>
          </a:p>
        </p:txBody>
      </p:sp>
      <p:sp>
        <p:nvSpPr>
          <p:cNvPr id="21513" name="Rectangle 14">
            <a:extLst>
              <a:ext uri="{FF2B5EF4-FFF2-40B4-BE49-F238E27FC236}">
                <a16:creationId xmlns:a16="http://schemas.microsoft.com/office/drawing/2014/main" id="{9EE255D5-2C79-41C7-93B9-8251E8E20AC5}"/>
              </a:ext>
            </a:extLst>
          </p:cNvPr>
          <p:cNvSpPr>
            <a:spLocks noChangeArrowheads="1"/>
          </p:cNvSpPr>
          <p:nvPr/>
        </p:nvSpPr>
        <p:spPr bwMode="auto">
          <a:xfrm>
            <a:off x="6588125" y="1844675"/>
            <a:ext cx="1800225" cy="792163"/>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800"/>
              <a:t>Manufactura</a:t>
            </a:r>
          </a:p>
          <a:p>
            <a:pPr algn="ctr" eaLnBrk="1" hangingPunct="1">
              <a:spcBef>
                <a:spcPct val="0"/>
              </a:spcBef>
              <a:buFontTx/>
              <a:buNone/>
            </a:pPr>
            <a:r>
              <a:rPr lang="es-ES" altLang="es-ES" sz="1800"/>
              <a:t>32.808 Mill€</a:t>
            </a:r>
          </a:p>
        </p:txBody>
      </p:sp>
      <p:sp>
        <p:nvSpPr>
          <p:cNvPr id="21514" name="Line 26">
            <a:extLst>
              <a:ext uri="{FF2B5EF4-FFF2-40B4-BE49-F238E27FC236}">
                <a16:creationId xmlns:a16="http://schemas.microsoft.com/office/drawing/2014/main" id="{CFBCDAA7-03A5-408D-9019-EF69C2AB2AB1}"/>
              </a:ext>
            </a:extLst>
          </p:cNvPr>
          <p:cNvSpPr>
            <a:spLocks noChangeShapeType="1"/>
          </p:cNvSpPr>
          <p:nvPr/>
        </p:nvSpPr>
        <p:spPr bwMode="auto">
          <a:xfrm>
            <a:off x="2843213" y="3573463"/>
            <a:ext cx="5762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1515" name="Line 27">
            <a:extLst>
              <a:ext uri="{FF2B5EF4-FFF2-40B4-BE49-F238E27FC236}">
                <a16:creationId xmlns:a16="http://schemas.microsoft.com/office/drawing/2014/main" id="{450F7567-0F5A-4940-8E4E-2721C3130EB5}"/>
              </a:ext>
            </a:extLst>
          </p:cNvPr>
          <p:cNvSpPr>
            <a:spLocks noChangeShapeType="1"/>
          </p:cNvSpPr>
          <p:nvPr/>
        </p:nvSpPr>
        <p:spPr bwMode="auto">
          <a:xfrm>
            <a:off x="5003800" y="3644900"/>
            <a:ext cx="1439863" cy="1008063"/>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1516" name="Line 30">
            <a:extLst>
              <a:ext uri="{FF2B5EF4-FFF2-40B4-BE49-F238E27FC236}">
                <a16:creationId xmlns:a16="http://schemas.microsoft.com/office/drawing/2014/main" id="{E22560A6-DF23-4C53-AA8A-70F8A80A3703}"/>
              </a:ext>
            </a:extLst>
          </p:cNvPr>
          <p:cNvSpPr>
            <a:spLocks noChangeShapeType="1"/>
          </p:cNvSpPr>
          <p:nvPr/>
        </p:nvSpPr>
        <p:spPr bwMode="auto">
          <a:xfrm flipV="1">
            <a:off x="5003800" y="3213100"/>
            <a:ext cx="1296988" cy="431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1517" name="Line 31">
            <a:extLst>
              <a:ext uri="{FF2B5EF4-FFF2-40B4-BE49-F238E27FC236}">
                <a16:creationId xmlns:a16="http://schemas.microsoft.com/office/drawing/2014/main" id="{D83CA27B-FCA8-497B-9DC1-3793F51C24F5}"/>
              </a:ext>
            </a:extLst>
          </p:cNvPr>
          <p:cNvSpPr>
            <a:spLocks noChangeShapeType="1"/>
          </p:cNvSpPr>
          <p:nvPr/>
        </p:nvSpPr>
        <p:spPr bwMode="auto">
          <a:xfrm>
            <a:off x="5003800" y="3644900"/>
            <a:ext cx="1296988" cy="288925"/>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1518" name="Line 32">
            <a:extLst>
              <a:ext uri="{FF2B5EF4-FFF2-40B4-BE49-F238E27FC236}">
                <a16:creationId xmlns:a16="http://schemas.microsoft.com/office/drawing/2014/main" id="{5F6D7B27-77E8-483D-884D-5F005485564F}"/>
              </a:ext>
            </a:extLst>
          </p:cNvPr>
          <p:cNvSpPr>
            <a:spLocks noChangeShapeType="1"/>
          </p:cNvSpPr>
          <p:nvPr/>
        </p:nvSpPr>
        <p:spPr bwMode="auto">
          <a:xfrm>
            <a:off x="5003800" y="3644900"/>
            <a:ext cx="215900" cy="936625"/>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1519" name="Rectangle 35">
            <a:extLst>
              <a:ext uri="{FF2B5EF4-FFF2-40B4-BE49-F238E27FC236}">
                <a16:creationId xmlns:a16="http://schemas.microsoft.com/office/drawing/2014/main" id="{2B80F856-1E27-4473-B291-CA8743C1618D}"/>
              </a:ext>
            </a:extLst>
          </p:cNvPr>
          <p:cNvSpPr>
            <a:spLocks noChangeArrowheads="1"/>
          </p:cNvSpPr>
          <p:nvPr/>
        </p:nvSpPr>
        <p:spPr bwMode="auto">
          <a:xfrm>
            <a:off x="4038600" y="4876800"/>
            <a:ext cx="2209800" cy="762000"/>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800"/>
              <a:t>Sobre-prescripción</a:t>
            </a:r>
          </a:p>
          <a:p>
            <a:pPr algn="ctr" eaLnBrk="1" hangingPunct="1">
              <a:spcBef>
                <a:spcPct val="0"/>
              </a:spcBef>
              <a:buFontTx/>
              <a:buNone/>
            </a:pPr>
            <a:r>
              <a:rPr lang="es-ES" altLang="es-ES" sz="1800"/>
              <a:t>25.000 Mill€  </a:t>
            </a:r>
          </a:p>
        </p:txBody>
      </p:sp>
      <p:sp>
        <p:nvSpPr>
          <p:cNvPr id="21520" name="Text Box 37">
            <a:extLst>
              <a:ext uri="{FF2B5EF4-FFF2-40B4-BE49-F238E27FC236}">
                <a16:creationId xmlns:a16="http://schemas.microsoft.com/office/drawing/2014/main" id="{D77BD0AB-526A-496C-8003-73CAE2B3502E}"/>
              </a:ext>
            </a:extLst>
          </p:cNvPr>
          <p:cNvSpPr txBox="1">
            <a:spLocks noChangeArrowheads="1"/>
          </p:cNvSpPr>
          <p:nvPr/>
        </p:nvSpPr>
        <p:spPr bwMode="auto">
          <a:xfrm>
            <a:off x="609600" y="5516563"/>
            <a:ext cx="43989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2000" b="1" i="1" dirty="0">
                <a:solidFill>
                  <a:srgbClr val="FF3300"/>
                </a:solidFill>
              </a:rPr>
              <a:t>Gasto Ineficiente: </a:t>
            </a:r>
          </a:p>
          <a:p>
            <a:pPr eaLnBrk="1" hangingPunct="1">
              <a:spcBef>
                <a:spcPct val="0"/>
              </a:spcBef>
              <a:buFontTx/>
              <a:buNone/>
            </a:pPr>
            <a:r>
              <a:rPr lang="es-ES" altLang="es-ES" sz="2000" b="1" i="1" dirty="0">
                <a:solidFill>
                  <a:srgbClr val="FF3300"/>
                </a:solidFill>
              </a:rPr>
              <a:t>Más de 74.000-80.000 millones € *</a:t>
            </a:r>
          </a:p>
        </p:txBody>
      </p:sp>
      <p:sp>
        <p:nvSpPr>
          <p:cNvPr id="18" name="Rectángulo 17">
            <a:extLst>
              <a:ext uri="{FF2B5EF4-FFF2-40B4-BE49-F238E27FC236}">
                <a16:creationId xmlns:a16="http://schemas.microsoft.com/office/drawing/2014/main" id="{02C364DF-DCF8-4799-A49D-1FB67A42F557}"/>
              </a:ext>
            </a:extLst>
          </p:cNvPr>
          <p:cNvSpPr>
            <a:spLocks noChangeArrowheads="1"/>
          </p:cNvSpPr>
          <p:nvPr/>
        </p:nvSpPr>
        <p:spPr bwMode="auto">
          <a:xfrm>
            <a:off x="6553200" y="5181600"/>
            <a:ext cx="1828800" cy="762000"/>
          </a:xfrm>
          <a:prstGeom prst="rect">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s-ES_tradnl" altLang="es-ES" sz="1800" b="1"/>
              <a:t>Otros</a:t>
            </a:r>
          </a:p>
          <a:p>
            <a:pPr algn="ctr" eaLnBrk="1" hangingPunct="1">
              <a:defRPr/>
            </a:pPr>
            <a:r>
              <a:rPr lang="es-ES_tradnl" altLang="es-ES" sz="1800" b="1"/>
              <a:t>31.097 Mill€ </a:t>
            </a:r>
          </a:p>
        </p:txBody>
      </p:sp>
      <p:sp>
        <p:nvSpPr>
          <p:cNvPr id="21522" name="CuadroTexto 18">
            <a:extLst>
              <a:ext uri="{FF2B5EF4-FFF2-40B4-BE49-F238E27FC236}">
                <a16:creationId xmlns:a16="http://schemas.microsoft.com/office/drawing/2014/main" id="{6C8B2496-4B57-499A-BD2A-463B51460B62}"/>
              </a:ext>
            </a:extLst>
          </p:cNvPr>
          <p:cNvSpPr txBox="1">
            <a:spLocks noChangeArrowheads="1"/>
          </p:cNvSpPr>
          <p:nvPr/>
        </p:nvSpPr>
        <p:spPr bwMode="auto">
          <a:xfrm>
            <a:off x="0" y="6519863"/>
            <a:ext cx="8520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_tradnl" altLang="es-ES" sz="1600">
                <a:solidFill>
                  <a:srgbClr val="303030"/>
                </a:solidFill>
              </a:rPr>
              <a:t>* Estimaciones a partir del gasto actual: 156.230 Mill€, países EU28, datos EFPIA para 2014</a:t>
            </a:r>
          </a:p>
        </p:txBody>
      </p:sp>
      <p:sp>
        <p:nvSpPr>
          <p:cNvPr id="21523" name="Line 20">
            <a:extLst>
              <a:ext uri="{FF2B5EF4-FFF2-40B4-BE49-F238E27FC236}">
                <a16:creationId xmlns:a16="http://schemas.microsoft.com/office/drawing/2014/main" id="{9FB9598F-76AB-4C32-BD8F-6FB60A4615F4}"/>
              </a:ext>
            </a:extLst>
          </p:cNvPr>
          <p:cNvSpPr>
            <a:spLocks noChangeShapeType="1"/>
          </p:cNvSpPr>
          <p:nvPr/>
        </p:nvSpPr>
        <p:spPr bwMode="auto">
          <a:xfrm>
            <a:off x="8172450" y="3068638"/>
            <a:ext cx="0" cy="36036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1524" name="Line 21">
            <a:extLst>
              <a:ext uri="{FF2B5EF4-FFF2-40B4-BE49-F238E27FC236}">
                <a16:creationId xmlns:a16="http://schemas.microsoft.com/office/drawing/2014/main" id="{C20EB0E6-1763-498A-9F81-117FC95EB966}"/>
              </a:ext>
            </a:extLst>
          </p:cNvPr>
          <p:cNvSpPr>
            <a:spLocks noChangeShapeType="1"/>
          </p:cNvSpPr>
          <p:nvPr/>
        </p:nvSpPr>
        <p:spPr bwMode="auto">
          <a:xfrm>
            <a:off x="8172450" y="3860800"/>
            <a:ext cx="0" cy="360363"/>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1525" name="Line 22">
            <a:extLst>
              <a:ext uri="{FF2B5EF4-FFF2-40B4-BE49-F238E27FC236}">
                <a16:creationId xmlns:a16="http://schemas.microsoft.com/office/drawing/2014/main" id="{93B3572B-87D6-4325-8CC5-D31CCDC32D9B}"/>
              </a:ext>
            </a:extLst>
          </p:cNvPr>
          <p:cNvSpPr>
            <a:spLocks noChangeShapeType="1"/>
          </p:cNvSpPr>
          <p:nvPr/>
        </p:nvSpPr>
        <p:spPr bwMode="auto">
          <a:xfrm>
            <a:off x="5724525" y="5300663"/>
            <a:ext cx="0" cy="288925"/>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1526" name="Line 22">
            <a:extLst>
              <a:ext uri="{FF2B5EF4-FFF2-40B4-BE49-F238E27FC236}">
                <a16:creationId xmlns:a16="http://schemas.microsoft.com/office/drawing/2014/main" id="{BCD1FAD0-A6B7-478B-BD28-362A58288AEF}"/>
              </a:ext>
            </a:extLst>
          </p:cNvPr>
          <p:cNvSpPr>
            <a:spLocks noChangeShapeType="1"/>
          </p:cNvSpPr>
          <p:nvPr/>
        </p:nvSpPr>
        <p:spPr bwMode="auto">
          <a:xfrm>
            <a:off x="8172450" y="5373688"/>
            <a:ext cx="0" cy="431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Tree>
    <p:extLst>
      <p:ext uri="{BB962C8B-B14F-4D97-AF65-F5344CB8AC3E}">
        <p14:creationId xmlns:p14="http://schemas.microsoft.com/office/powerpoint/2010/main" val="388727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B6EB36F-8FD0-4E47-8A43-58310EB78C13}"/>
              </a:ext>
            </a:extLst>
          </p:cNvPr>
          <p:cNvSpPr>
            <a:spLocks noGrp="1" noChangeArrowheads="1"/>
          </p:cNvSpPr>
          <p:nvPr>
            <p:ph type="title" idx="4294967295"/>
          </p:nvPr>
        </p:nvSpPr>
        <p:spPr/>
        <p:txBody>
          <a:bodyPr/>
          <a:lstStyle/>
          <a:p>
            <a:pPr eaLnBrk="1" hangingPunct="1"/>
            <a:r>
              <a:rPr lang="es-ES" altLang="es-ES" sz="2400" b="1">
                <a:ea typeface="ＭＳ Ｐゴシック" panose="020B0600070205080204" pitchFamily="34" charset="-128"/>
              </a:rPr>
              <a:t>Gastos en Investigación </a:t>
            </a:r>
            <a:br>
              <a:rPr lang="es-ES" altLang="es-ES" sz="2400" b="1">
                <a:ea typeface="ＭＳ Ｐゴシック" panose="020B0600070205080204" pitchFamily="34" charset="-128"/>
              </a:rPr>
            </a:br>
            <a:r>
              <a:rPr lang="es-ES" altLang="es-ES" sz="2400" b="1">
                <a:ea typeface="ＭＳ Ｐゴシック" panose="020B0600070205080204" pitchFamily="34" charset="-128"/>
              </a:rPr>
              <a:t>en relación con el Total de Ventas</a:t>
            </a:r>
          </a:p>
        </p:txBody>
      </p:sp>
      <p:graphicFrame>
        <p:nvGraphicFramePr>
          <p:cNvPr id="2" name="Object 3">
            <a:extLst>
              <a:ext uri="{FF2B5EF4-FFF2-40B4-BE49-F238E27FC236}">
                <a16:creationId xmlns:a16="http://schemas.microsoft.com/office/drawing/2014/main" id="{F8A3CC36-74F8-42E4-80FC-032457B6A005}"/>
              </a:ext>
            </a:extLst>
          </p:cNvPr>
          <p:cNvGraphicFramePr>
            <a:graphicFrameLocks noGrp="1" noChangeAspect="1"/>
          </p:cNvGraphicFramePr>
          <p:nvPr>
            <p:ph idx="4294967295"/>
          </p:nvPr>
        </p:nvGraphicFramePr>
        <p:xfrm>
          <a:off x="806450" y="1319213"/>
          <a:ext cx="6883102" cy="4599005"/>
        </p:xfrm>
        <a:graphic>
          <a:graphicData uri="http://schemas.openxmlformats.org/drawingml/2006/chart">
            <c:chart xmlns:c="http://schemas.openxmlformats.org/drawingml/2006/chart" xmlns:r="http://schemas.openxmlformats.org/officeDocument/2006/relationships" r:id="rId2"/>
          </a:graphicData>
        </a:graphic>
      </p:graphicFrame>
      <p:sp>
        <p:nvSpPr>
          <p:cNvPr id="22532" name="Text Box 4">
            <a:extLst>
              <a:ext uri="{FF2B5EF4-FFF2-40B4-BE49-F238E27FC236}">
                <a16:creationId xmlns:a16="http://schemas.microsoft.com/office/drawing/2014/main" id="{9076CB95-8D64-478D-AA31-0F6D4919013E}"/>
              </a:ext>
            </a:extLst>
          </p:cNvPr>
          <p:cNvSpPr txBox="1">
            <a:spLocks noChangeArrowheads="1"/>
          </p:cNvSpPr>
          <p:nvPr/>
        </p:nvSpPr>
        <p:spPr bwMode="auto">
          <a:xfrm>
            <a:off x="592138" y="6257925"/>
            <a:ext cx="36607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ES" altLang="es-ES" sz="1200"/>
              <a:t>Fuente: EU Commission; EFPIA, Datos para EU-28</a:t>
            </a:r>
          </a:p>
        </p:txBody>
      </p:sp>
    </p:spTree>
    <p:extLst>
      <p:ext uri="{BB962C8B-B14F-4D97-AF65-F5344CB8AC3E}">
        <p14:creationId xmlns:p14="http://schemas.microsoft.com/office/powerpoint/2010/main" val="1748327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val 2">
            <a:extLst>
              <a:ext uri="{FF2B5EF4-FFF2-40B4-BE49-F238E27FC236}">
                <a16:creationId xmlns:a16="http://schemas.microsoft.com/office/drawing/2014/main" id="{87E31F41-3460-42B0-B778-377F87D1DDFC}"/>
              </a:ext>
            </a:extLst>
          </p:cNvPr>
          <p:cNvSpPr>
            <a:spLocks noChangeArrowheads="1"/>
          </p:cNvSpPr>
          <p:nvPr/>
        </p:nvSpPr>
        <p:spPr bwMode="auto">
          <a:xfrm>
            <a:off x="1042988" y="2349500"/>
            <a:ext cx="1873250" cy="1943100"/>
          </a:xfrm>
          <a:prstGeom prst="ellipse">
            <a:avLst/>
          </a:prstGeom>
          <a:solidFill>
            <a:schemeClr val="accent1">
              <a:lumMod val="20000"/>
              <a:lumOff val="80000"/>
            </a:schemeClr>
          </a:solidFill>
          <a:ln w="9525">
            <a:solidFill>
              <a:schemeClr val="tx1"/>
            </a:solidFill>
            <a:round/>
            <a:headEnd/>
            <a:tailEnd/>
          </a:ln>
          <a:effectLs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S" altLang="es-ES" b="1" dirty="0"/>
              <a:t>Protección con</a:t>
            </a:r>
          </a:p>
          <a:p>
            <a:pPr algn="ctr" eaLnBrk="1" hangingPunct="1"/>
            <a:r>
              <a:rPr lang="es-ES" altLang="es-ES" b="1" dirty="0"/>
              <a:t>patente y </a:t>
            </a:r>
          </a:p>
          <a:p>
            <a:pPr algn="ctr" eaLnBrk="1" hangingPunct="1"/>
            <a:r>
              <a:rPr lang="es-ES" altLang="es-ES" b="1" dirty="0"/>
              <a:t>exclusividad</a:t>
            </a:r>
          </a:p>
          <a:p>
            <a:pPr algn="ctr" eaLnBrk="1" hangingPunct="1"/>
            <a:r>
              <a:rPr lang="es-ES" altLang="es-ES" b="1" dirty="0"/>
              <a:t>de datos</a:t>
            </a:r>
          </a:p>
        </p:txBody>
      </p:sp>
      <p:sp>
        <p:nvSpPr>
          <p:cNvPr id="24579" name="Oval 3">
            <a:extLst>
              <a:ext uri="{FF2B5EF4-FFF2-40B4-BE49-F238E27FC236}">
                <a16:creationId xmlns:a16="http://schemas.microsoft.com/office/drawing/2014/main" id="{6F4C7522-2871-41BA-9FE3-E35A8FDF0CE3}"/>
              </a:ext>
            </a:extLst>
          </p:cNvPr>
          <p:cNvSpPr>
            <a:spLocks noChangeArrowheads="1"/>
          </p:cNvSpPr>
          <p:nvPr/>
        </p:nvSpPr>
        <p:spPr bwMode="auto">
          <a:xfrm>
            <a:off x="3779838" y="2420938"/>
            <a:ext cx="1871662" cy="1800225"/>
          </a:xfrm>
          <a:prstGeom prst="ellipse">
            <a:avLst/>
          </a:prstGeom>
          <a:solidFill>
            <a:schemeClr val="accent1">
              <a:lumMod val="20000"/>
              <a:lumOff val="80000"/>
            </a:schemeClr>
          </a:solidFill>
          <a:ln w="9525">
            <a:solidFill>
              <a:schemeClr val="tx1"/>
            </a:solidFill>
            <a:round/>
            <a:headEnd/>
            <a:tailEnd/>
          </a:ln>
          <a:effectLs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S" altLang="es-ES" b="1"/>
              <a:t>Sobre-Precios</a:t>
            </a:r>
          </a:p>
        </p:txBody>
      </p:sp>
      <p:sp>
        <p:nvSpPr>
          <p:cNvPr id="24580" name="Rectangle 4">
            <a:extLst>
              <a:ext uri="{FF2B5EF4-FFF2-40B4-BE49-F238E27FC236}">
                <a16:creationId xmlns:a16="http://schemas.microsoft.com/office/drawing/2014/main" id="{4790BF6B-2246-426C-B8DE-9812CB5765F8}"/>
              </a:ext>
            </a:extLst>
          </p:cNvPr>
          <p:cNvSpPr>
            <a:spLocks noChangeArrowheads="1"/>
          </p:cNvSpPr>
          <p:nvPr/>
        </p:nvSpPr>
        <p:spPr bwMode="auto">
          <a:xfrm>
            <a:off x="6443663" y="981075"/>
            <a:ext cx="1944687" cy="3816350"/>
          </a:xfrm>
          <a:prstGeom prst="rect">
            <a:avLst/>
          </a:prstGeom>
          <a:solidFill>
            <a:schemeClr val="accent1">
              <a:lumMod val="20000"/>
              <a:lumOff val="80000"/>
            </a:schemeClr>
          </a:solidFill>
          <a:ln w="9525">
            <a:solidFill>
              <a:schemeClr val="tx1"/>
            </a:solidFill>
            <a:miter lim="800000"/>
            <a:headEnd/>
            <a:tailEnd/>
          </a:ln>
          <a:effectLs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S" altLang="es-ES" b="1"/>
              <a:t>Fabricación</a:t>
            </a:r>
          </a:p>
          <a:p>
            <a:pPr algn="ctr" eaLnBrk="1" hangingPunct="1"/>
            <a:r>
              <a:rPr lang="es-ES" altLang="es-ES" b="1"/>
              <a:t>(21%)</a:t>
            </a:r>
          </a:p>
          <a:p>
            <a:pPr algn="ctr" eaLnBrk="1" hangingPunct="1"/>
            <a:endParaRPr lang="es-ES" altLang="es-ES" b="1"/>
          </a:p>
          <a:p>
            <a:pPr algn="ctr" eaLnBrk="1" hangingPunct="1"/>
            <a:r>
              <a:rPr lang="es-ES" altLang="es-ES" b="1"/>
              <a:t>Beneficios</a:t>
            </a:r>
          </a:p>
          <a:p>
            <a:pPr algn="ctr" eaLnBrk="1" hangingPunct="1"/>
            <a:r>
              <a:rPr lang="es-ES" altLang="es-ES" b="1"/>
              <a:t>y otros gastos</a:t>
            </a:r>
          </a:p>
          <a:p>
            <a:pPr algn="ctr" eaLnBrk="1" hangingPunct="1"/>
            <a:r>
              <a:rPr lang="es-ES" altLang="es-ES" b="1"/>
              <a:t>(72,43%)</a:t>
            </a:r>
          </a:p>
        </p:txBody>
      </p:sp>
      <p:sp>
        <p:nvSpPr>
          <p:cNvPr id="24581" name="Rectangle 5">
            <a:extLst>
              <a:ext uri="{FF2B5EF4-FFF2-40B4-BE49-F238E27FC236}">
                <a16:creationId xmlns:a16="http://schemas.microsoft.com/office/drawing/2014/main" id="{8FBCB147-411E-425B-A6B3-66BDA491D22B}"/>
              </a:ext>
            </a:extLst>
          </p:cNvPr>
          <p:cNvSpPr>
            <a:spLocks noChangeArrowheads="1"/>
          </p:cNvSpPr>
          <p:nvPr/>
        </p:nvSpPr>
        <p:spPr bwMode="auto">
          <a:xfrm>
            <a:off x="6443663" y="4941888"/>
            <a:ext cx="1944687" cy="863600"/>
          </a:xfrm>
          <a:prstGeom prst="rect">
            <a:avLst/>
          </a:prstGeom>
          <a:solidFill>
            <a:schemeClr val="accent1">
              <a:lumMod val="20000"/>
              <a:lumOff val="80000"/>
            </a:schemeClr>
          </a:solidFill>
          <a:ln w="9525">
            <a:solidFill>
              <a:schemeClr val="tx1"/>
            </a:solidFill>
            <a:miter lim="800000"/>
            <a:headEnd/>
            <a:tailEnd/>
          </a:ln>
          <a:effectLs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S" altLang="es-ES" sz="1400" b="1"/>
              <a:t>I+D (6,57%)</a:t>
            </a:r>
          </a:p>
        </p:txBody>
      </p:sp>
      <p:sp>
        <p:nvSpPr>
          <p:cNvPr id="24582" name="Line 6">
            <a:extLst>
              <a:ext uri="{FF2B5EF4-FFF2-40B4-BE49-F238E27FC236}">
                <a16:creationId xmlns:a16="http://schemas.microsoft.com/office/drawing/2014/main" id="{B9E68405-C6B7-49D2-A70D-33CA77EE23F0}"/>
              </a:ext>
            </a:extLst>
          </p:cNvPr>
          <p:cNvSpPr>
            <a:spLocks noChangeShapeType="1"/>
          </p:cNvSpPr>
          <p:nvPr/>
        </p:nvSpPr>
        <p:spPr bwMode="auto">
          <a:xfrm>
            <a:off x="5651500" y="3500438"/>
            <a:ext cx="792163" cy="20161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583" name="Line 7">
            <a:extLst>
              <a:ext uri="{FF2B5EF4-FFF2-40B4-BE49-F238E27FC236}">
                <a16:creationId xmlns:a16="http://schemas.microsoft.com/office/drawing/2014/main" id="{4AD15378-84B4-4169-8BC0-4A9E417DDFE2}"/>
              </a:ext>
            </a:extLst>
          </p:cNvPr>
          <p:cNvSpPr>
            <a:spLocks noChangeShapeType="1"/>
          </p:cNvSpPr>
          <p:nvPr/>
        </p:nvSpPr>
        <p:spPr bwMode="auto">
          <a:xfrm flipV="1">
            <a:off x="5651500" y="2708275"/>
            <a:ext cx="792163"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584" name="Line 8">
            <a:extLst>
              <a:ext uri="{FF2B5EF4-FFF2-40B4-BE49-F238E27FC236}">
                <a16:creationId xmlns:a16="http://schemas.microsoft.com/office/drawing/2014/main" id="{D8B310FD-83FA-4943-8A38-12A5D163F72C}"/>
              </a:ext>
            </a:extLst>
          </p:cNvPr>
          <p:cNvSpPr>
            <a:spLocks noChangeShapeType="1"/>
          </p:cNvSpPr>
          <p:nvPr/>
        </p:nvSpPr>
        <p:spPr bwMode="auto">
          <a:xfrm>
            <a:off x="2916238" y="3284538"/>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585" name="Text Box 9">
            <a:extLst>
              <a:ext uri="{FF2B5EF4-FFF2-40B4-BE49-F238E27FC236}">
                <a16:creationId xmlns:a16="http://schemas.microsoft.com/office/drawing/2014/main" id="{2DA15895-ABA6-40D4-88AD-A5E00B867F0D}"/>
              </a:ext>
            </a:extLst>
          </p:cNvPr>
          <p:cNvSpPr txBox="1">
            <a:spLocks noChangeArrowheads="1"/>
          </p:cNvSpPr>
          <p:nvPr/>
        </p:nvSpPr>
        <p:spPr bwMode="auto">
          <a:xfrm>
            <a:off x="468313" y="207963"/>
            <a:ext cx="83518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ES" altLang="es-ES" b="1" dirty="0"/>
              <a:t>ABUSO DE PATENTE: DISTRIBUCIÓN DESEQUILIBRADA DEL BENEFICIO</a:t>
            </a:r>
          </a:p>
          <a:p>
            <a:pPr eaLnBrk="1" hangingPunct="1"/>
            <a:r>
              <a:rPr lang="es-ES" altLang="es-ES" b="1" dirty="0"/>
              <a:t>			              ESPAÑA</a:t>
            </a:r>
          </a:p>
        </p:txBody>
      </p:sp>
      <p:sp>
        <p:nvSpPr>
          <p:cNvPr id="24586" name="Text Box 10">
            <a:extLst>
              <a:ext uri="{FF2B5EF4-FFF2-40B4-BE49-F238E27FC236}">
                <a16:creationId xmlns:a16="http://schemas.microsoft.com/office/drawing/2014/main" id="{B5A52C4B-C408-4818-AD03-2D506AAC7186}"/>
              </a:ext>
            </a:extLst>
          </p:cNvPr>
          <p:cNvSpPr txBox="1">
            <a:spLocks noChangeArrowheads="1"/>
          </p:cNvSpPr>
          <p:nvPr/>
        </p:nvSpPr>
        <p:spPr bwMode="auto">
          <a:xfrm>
            <a:off x="179388" y="6186488"/>
            <a:ext cx="88090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ES" altLang="es-ES" sz="1200"/>
              <a:t>Datos Memoria Farmaindustria 2015: Producción: 14.486 Millones €; gasto en I+D: 953 Millones €: 6,57%</a:t>
            </a:r>
          </a:p>
        </p:txBody>
      </p:sp>
    </p:spTree>
    <p:extLst>
      <p:ext uri="{BB962C8B-B14F-4D97-AF65-F5344CB8AC3E}">
        <p14:creationId xmlns:p14="http://schemas.microsoft.com/office/powerpoint/2010/main" val="601409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8C06848-E8C9-4CF3-A91C-1A2FC272BB48}"/>
              </a:ext>
            </a:extLst>
          </p:cNvPr>
          <p:cNvSpPr>
            <a:spLocks noGrp="1" noChangeArrowheads="1"/>
          </p:cNvSpPr>
          <p:nvPr>
            <p:ph type="title" idx="4294967295"/>
          </p:nvPr>
        </p:nvSpPr>
        <p:spPr/>
        <p:txBody>
          <a:bodyPr/>
          <a:lstStyle/>
          <a:p>
            <a:pPr eaLnBrk="1" hangingPunct="1"/>
            <a:r>
              <a:rPr lang="es-ES_tradnl" altLang="es-ES" sz="3200" b="1" dirty="0">
                <a:ea typeface="ＭＳ Ｐゴシック" panose="020B0600070205080204" pitchFamily="34" charset="-128"/>
              </a:rPr>
              <a:t>¿Cómo afecta este modelo a los profesionales?</a:t>
            </a:r>
          </a:p>
        </p:txBody>
      </p:sp>
      <p:sp>
        <p:nvSpPr>
          <p:cNvPr id="29699" name="Rectangle 3">
            <a:extLst>
              <a:ext uri="{FF2B5EF4-FFF2-40B4-BE49-F238E27FC236}">
                <a16:creationId xmlns:a16="http://schemas.microsoft.com/office/drawing/2014/main" id="{C3A5D2B2-9EAB-4534-AD7A-B58534998DF5}"/>
              </a:ext>
            </a:extLst>
          </p:cNvPr>
          <p:cNvSpPr>
            <a:spLocks noGrp="1" noChangeArrowheads="1"/>
          </p:cNvSpPr>
          <p:nvPr>
            <p:ph type="body" idx="4294967295"/>
          </p:nvPr>
        </p:nvSpPr>
        <p:spPr>
          <a:xfrm>
            <a:off x="457200" y="1844675"/>
            <a:ext cx="8229600" cy="4281488"/>
          </a:xfrm>
        </p:spPr>
        <p:txBody>
          <a:bodyPr/>
          <a:lstStyle/>
          <a:p>
            <a:pPr eaLnBrk="1" hangingPunct="1">
              <a:lnSpc>
                <a:spcPct val="80000"/>
              </a:lnSpc>
            </a:pPr>
            <a:r>
              <a:rPr lang="es-ES" altLang="es-ES" sz="2000">
                <a:ea typeface="ＭＳ Ｐゴシック" panose="020B0600070205080204" pitchFamily="34" charset="-128"/>
              </a:rPr>
              <a:t>Control de la formación, influencia en la opinión, a través de patrocinios de charlas, congresos, cátedras, sociedades médicas, revistas científicas y sus “suplementos”, revistas de divulgación, visitadores, etc. </a:t>
            </a:r>
          </a:p>
          <a:p>
            <a:pPr eaLnBrk="1" hangingPunct="1">
              <a:lnSpc>
                <a:spcPct val="80000"/>
              </a:lnSpc>
            </a:pPr>
            <a:endParaRPr lang="es-ES" altLang="es-ES" sz="2000">
              <a:ea typeface="ＭＳ Ｐゴシック" panose="020B0600070205080204" pitchFamily="34" charset="-128"/>
            </a:endParaRPr>
          </a:p>
          <a:p>
            <a:pPr eaLnBrk="1" hangingPunct="1">
              <a:lnSpc>
                <a:spcPct val="80000"/>
              </a:lnSpc>
            </a:pPr>
            <a:r>
              <a:rPr lang="es-ES" altLang="es-ES" sz="2000">
                <a:ea typeface="ＭＳ Ｐゴシック" panose="020B0600070205080204" pitchFamily="34" charset="-128"/>
              </a:rPr>
              <a:t>Control “de la agenda y la práctica de la medicina” (Dr Richard Horton, editor del Lancet)</a:t>
            </a:r>
          </a:p>
          <a:p>
            <a:pPr eaLnBrk="1" hangingPunct="1">
              <a:lnSpc>
                <a:spcPct val="80000"/>
              </a:lnSpc>
              <a:buFontTx/>
              <a:buNone/>
            </a:pPr>
            <a:endParaRPr lang="es-ES" altLang="es-ES" sz="2000">
              <a:ea typeface="ＭＳ Ｐゴシック" panose="020B0600070205080204" pitchFamily="34" charset="-128"/>
            </a:endParaRPr>
          </a:p>
          <a:p>
            <a:pPr eaLnBrk="1" hangingPunct="1">
              <a:lnSpc>
                <a:spcPct val="80000"/>
              </a:lnSpc>
            </a:pPr>
            <a:r>
              <a:rPr lang="es-ES" altLang="es-ES" sz="2000">
                <a:ea typeface="ＭＳ Ｐゴシック" panose="020B0600070205080204" pitchFamily="34" charset="-128"/>
              </a:rPr>
              <a:t>Sobre-prescripción, uso inadecuado (más de 20%)</a:t>
            </a:r>
          </a:p>
          <a:p>
            <a:pPr eaLnBrk="1" hangingPunct="1">
              <a:lnSpc>
                <a:spcPct val="80000"/>
              </a:lnSpc>
            </a:pPr>
            <a:endParaRPr lang="es-ES" altLang="es-ES" sz="2000">
              <a:ea typeface="ＭＳ Ｐゴシック" panose="020B0600070205080204" pitchFamily="34" charset="-128"/>
            </a:endParaRPr>
          </a:p>
          <a:p>
            <a:pPr eaLnBrk="1" hangingPunct="1">
              <a:lnSpc>
                <a:spcPct val="80000"/>
              </a:lnSpc>
            </a:pPr>
            <a:r>
              <a:rPr lang="es-ES" altLang="es-ES" sz="2000">
                <a:ea typeface="ＭＳ Ｐゴシック" panose="020B0600070205080204" pitchFamily="34" charset="-128"/>
              </a:rPr>
              <a:t>Efectos adversos de los medicamentos: </a:t>
            </a:r>
          </a:p>
          <a:p>
            <a:pPr eaLnBrk="1" hangingPunct="1">
              <a:lnSpc>
                <a:spcPct val="80000"/>
              </a:lnSpc>
              <a:buFontTx/>
              <a:buNone/>
            </a:pPr>
            <a:r>
              <a:rPr lang="es-ES" altLang="es-ES" sz="2000">
                <a:ea typeface="ＭＳ Ｐゴシック" panose="020B0600070205080204" pitchFamily="34" charset="-128"/>
              </a:rPr>
              <a:t>	197.000 muertes/ año en UE</a:t>
            </a:r>
          </a:p>
          <a:p>
            <a:pPr eaLnBrk="1" hangingPunct="1">
              <a:lnSpc>
                <a:spcPct val="80000"/>
              </a:lnSpc>
              <a:buFontTx/>
              <a:buNone/>
            </a:pPr>
            <a:r>
              <a:rPr lang="es-ES" altLang="es-ES" sz="1200">
                <a:ea typeface="ＭＳ Ｐゴシック" panose="020B0600070205080204" pitchFamily="34" charset="-128"/>
              </a:rPr>
              <a:t>	</a:t>
            </a:r>
            <a:r>
              <a:rPr lang="es-ES" altLang="es-ES" sz="1200">
                <a:ea typeface="ＭＳ Ｐゴシック" panose="020B0600070205080204" pitchFamily="34" charset="-128"/>
                <a:hlinkClick r:id="rId2"/>
              </a:rPr>
              <a:t>http://europa.eu/rapid/press-release_MEMO-08-782_es.htm?locale=EN</a:t>
            </a:r>
            <a:endParaRPr lang="es-ES" altLang="es-ES" sz="1200">
              <a:ea typeface="ＭＳ Ｐゴシック" panose="020B0600070205080204" pitchFamily="34" charset="-128"/>
            </a:endParaRPr>
          </a:p>
          <a:p>
            <a:pPr eaLnBrk="1" hangingPunct="1">
              <a:lnSpc>
                <a:spcPct val="80000"/>
              </a:lnSpc>
              <a:buFontTx/>
              <a:buNone/>
            </a:pPr>
            <a:endParaRPr lang="es-ES" altLang="es-ES" sz="1200">
              <a:ea typeface="ＭＳ Ｐゴシック" panose="020B0600070205080204" pitchFamily="34" charset="-128"/>
            </a:endParaRPr>
          </a:p>
          <a:p>
            <a:pPr eaLnBrk="1" hangingPunct="1">
              <a:lnSpc>
                <a:spcPct val="80000"/>
              </a:lnSpc>
              <a:buFontTx/>
              <a:buNone/>
            </a:pPr>
            <a:endParaRPr lang="es-ES" altLang="es-ES" sz="1200">
              <a:ea typeface="ＭＳ Ｐゴシック" panose="020B0600070205080204" pitchFamily="34" charset="-128"/>
            </a:endParaRPr>
          </a:p>
        </p:txBody>
      </p:sp>
    </p:spTree>
    <p:extLst>
      <p:ext uri="{BB962C8B-B14F-4D97-AF65-F5344CB8AC3E}">
        <p14:creationId xmlns:p14="http://schemas.microsoft.com/office/powerpoint/2010/main" val="1758722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6 Rectángulo redondeado"/>
          <p:cNvSpPr/>
          <p:nvPr/>
        </p:nvSpPr>
        <p:spPr>
          <a:xfrm>
            <a:off x="1143000" y="726621"/>
            <a:ext cx="6858000" cy="2895785"/>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00"/>
          </a:solidFill>
          <a:ln w="12701" cap="flat">
            <a:solidFill>
              <a:srgbClr val="127056"/>
            </a:solidFill>
            <a:prstDash val="solid"/>
            <a:miter/>
          </a:ln>
        </p:spPr>
        <p:txBody>
          <a:bodyPr vert="horz" wrap="square" lIns="68580" tIns="34290" rIns="68580" bIns="34290" anchor="ctr" anchorCtr="1" compatLnSpc="1">
            <a:noAutofit/>
          </a:bodyPr>
          <a:lstStyle/>
          <a:p>
            <a:pPr marL="0" marR="0" lvl="0" indent="0" algn="ctr" defTabSz="3429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350" i="0" u="none" strike="noStrike" kern="0" cap="none" spc="0" baseline="0">
              <a:solidFill>
                <a:srgbClr val="FFFFFF"/>
              </a:solidFill>
              <a:uFillTx/>
              <a:latin typeface="Roboto Light"/>
            </a:endParaRPr>
          </a:p>
        </p:txBody>
      </p:sp>
      <p:sp>
        <p:nvSpPr>
          <p:cNvPr id="3" name="18 Flecha doblada"/>
          <p:cNvSpPr/>
          <p:nvPr/>
        </p:nvSpPr>
        <p:spPr>
          <a:xfrm>
            <a:off x="2214539" y="2464582"/>
            <a:ext cx="1285884" cy="1714518"/>
          </a:xfrm>
          <a:custGeom>
            <a:avLst/>
            <a:gdLst>
              <a:gd name="f0" fmla="val 10800000"/>
              <a:gd name="f1" fmla="val 5400000"/>
              <a:gd name="f2" fmla="val 16200000"/>
              <a:gd name="f3" fmla="val 180"/>
              <a:gd name="f4" fmla="val w"/>
              <a:gd name="f5" fmla="val h"/>
              <a:gd name="f6" fmla="val ss"/>
              <a:gd name="f7" fmla="val 0"/>
              <a:gd name="f8" fmla="+- 0 0 5400000"/>
              <a:gd name="f9" fmla="val 25000"/>
              <a:gd name="f10" fmla="val 23442"/>
              <a:gd name="f11" fmla="val 43750"/>
              <a:gd name="f12" fmla="+- 0 0 -360"/>
              <a:gd name="f13" fmla="+- 0 0 -180"/>
              <a:gd name="f14" fmla="+- 0 0 -90"/>
              <a:gd name="f15" fmla="abs f4"/>
              <a:gd name="f16" fmla="abs f5"/>
              <a:gd name="f17" fmla="abs f6"/>
              <a:gd name="f18" fmla="*/ f12 f0 1"/>
              <a:gd name="f19" fmla="*/ f13 f0 1"/>
              <a:gd name="f20" fmla="*/ f14 f0 1"/>
              <a:gd name="f21" fmla="?: f15 f4 1"/>
              <a:gd name="f22" fmla="?: f16 f5 1"/>
              <a:gd name="f23" fmla="?: f17 f6 1"/>
              <a:gd name="f24" fmla="*/ f18 1 f3"/>
              <a:gd name="f25" fmla="*/ f19 1 f3"/>
              <a:gd name="f26" fmla="*/ f20 1 f3"/>
              <a:gd name="f27" fmla="*/ f21 1 21600"/>
              <a:gd name="f28" fmla="*/ f22 1 21600"/>
              <a:gd name="f29" fmla="*/ 21600 f21 1"/>
              <a:gd name="f30" fmla="*/ 21600 f22 1"/>
              <a:gd name="f31" fmla="+- f24 0 f1"/>
              <a:gd name="f32" fmla="+- f25 0 f1"/>
              <a:gd name="f33" fmla="+- f26 0 f1"/>
              <a:gd name="f34" fmla="min f28 f27"/>
              <a:gd name="f35" fmla="*/ f29 1 f23"/>
              <a:gd name="f36" fmla="*/ f30 1 f23"/>
              <a:gd name="f37" fmla="val f35"/>
              <a:gd name="f38" fmla="val f36"/>
              <a:gd name="f39" fmla="*/ f7 f34 1"/>
              <a:gd name="f40" fmla="+- f38 0 f7"/>
              <a:gd name="f41" fmla="+- f37 0 f7"/>
              <a:gd name="f42" fmla="*/ f37 f34 1"/>
              <a:gd name="f43" fmla="*/ f38 f34 1"/>
              <a:gd name="f44" fmla="min f41 f40"/>
              <a:gd name="f45" fmla="*/ f44 f9 1"/>
              <a:gd name="f46" fmla="*/ f44 f10 1"/>
              <a:gd name="f47" fmla="*/ f44 f11 1"/>
              <a:gd name="f48" fmla="*/ f45 1 100000"/>
              <a:gd name="f49" fmla="*/ f46 1 100000"/>
              <a:gd name="f50" fmla="*/ f47 1 100000"/>
              <a:gd name="f51" fmla="*/ f48 1 2"/>
              <a:gd name="f52" fmla="+- f37 0 f48"/>
              <a:gd name="f53" fmla="+- f50 0 f48"/>
              <a:gd name="f54" fmla="*/ f50 f34 1"/>
              <a:gd name="f55" fmla="*/ f49 f34 1"/>
              <a:gd name="f56" fmla="*/ f48 f34 1"/>
              <a:gd name="f57" fmla="+- f49 0 f51"/>
              <a:gd name="f58" fmla="max f53 0"/>
              <a:gd name="f59" fmla="*/ f52 f34 1"/>
              <a:gd name="f60" fmla="*/ f51 f34 1"/>
              <a:gd name="f61" fmla="+- f48 f58 0"/>
              <a:gd name="f62" fmla="+- f57 f48 0"/>
              <a:gd name="f63" fmla="+- f57 f50 0"/>
              <a:gd name="f64" fmla="*/ f57 f34 1"/>
              <a:gd name="f65" fmla="*/ f58 f34 1"/>
              <a:gd name="f66" fmla="+- f62 f57 0"/>
              <a:gd name="f67" fmla="*/ f63 f34 1"/>
              <a:gd name="f68" fmla="*/ f62 f34 1"/>
              <a:gd name="f69" fmla="*/ f61 f34 1"/>
              <a:gd name="f70" fmla="*/ f66 f34 1"/>
            </a:gdLst>
            <a:ahLst/>
            <a:cxnLst>
              <a:cxn ang="3cd4">
                <a:pos x="hc" y="t"/>
              </a:cxn>
              <a:cxn ang="0">
                <a:pos x="r" y="vc"/>
              </a:cxn>
              <a:cxn ang="cd4">
                <a:pos x="hc" y="b"/>
              </a:cxn>
              <a:cxn ang="cd2">
                <a:pos x="l" y="vc"/>
              </a:cxn>
              <a:cxn ang="f31">
                <a:pos x="f59" y="f39"/>
              </a:cxn>
              <a:cxn ang="f32">
                <a:pos x="f59" y="f70"/>
              </a:cxn>
              <a:cxn ang="f32">
                <a:pos x="f60" y="f43"/>
              </a:cxn>
              <a:cxn ang="f33">
                <a:pos x="f42" y="f55"/>
              </a:cxn>
            </a:cxnLst>
            <a:rect l="f39" t="f39" r="f42" b="f43"/>
            <a:pathLst>
              <a:path>
                <a:moveTo>
                  <a:pt x="f39" y="f43"/>
                </a:moveTo>
                <a:lnTo>
                  <a:pt x="f39" y="f67"/>
                </a:lnTo>
                <a:arcTo wR="f54" hR="f54" stAng="f0" swAng="f1"/>
                <a:lnTo>
                  <a:pt x="f59" y="f64"/>
                </a:lnTo>
                <a:lnTo>
                  <a:pt x="f59" y="f39"/>
                </a:lnTo>
                <a:lnTo>
                  <a:pt x="f42" y="f55"/>
                </a:lnTo>
                <a:lnTo>
                  <a:pt x="f59" y="f70"/>
                </a:lnTo>
                <a:lnTo>
                  <a:pt x="f59" y="f68"/>
                </a:lnTo>
                <a:lnTo>
                  <a:pt x="f69" y="f68"/>
                </a:lnTo>
                <a:arcTo wR="f65" hR="f65" stAng="f2" swAng="f8"/>
                <a:lnTo>
                  <a:pt x="f56" y="f43"/>
                </a:lnTo>
                <a:close/>
              </a:path>
            </a:pathLst>
          </a:custGeom>
          <a:solidFill>
            <a:srgbClr val="1D9A78"/>
          </a:solidFill>
          <a:ln w="12701" cap="flat">
            <a:solidFill>
              <a:srgbClr val="127056"/>
            </a:solidFill>
            <a:prstDash val="solid"/>
            <a:miter/>
          </a:ln>
        </p:spPr>
        <p:txBody>
          <a:bodyPr vert="horz" wrap="square" lIns="68580" tIns="34290" rIns="68580" bIns="34290" anchor="ctr" anchorCtr="1" compatLnSpc="1">
            <a:noAutofit/>
          </a:bodyPr>
          <a:lstStyle/>
          <a:p>
            <a:pPr marL="0" marR="0" lvl="0" indent="0" algn="ctr" defTabSz="3429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350" i="0" u="none" strike="noStrike" kern="0" cap="none" spc="0" baseline="0">
              <a:solidFill>
                <a:srgbClr val="000000"/>
              </a:solidFill>
              <a:uFillTx/>
              <a:latin typeface="Roboto Light"/>
            </a:endParaRPr>
          </a:p>
        </p:txBody>
      </p:sp>
      <p:sp>
        <p:nvSpPr>
          <p:cNvPr id="4" name="15 Flecha doblada"/>
          <p:cNvSpPr/>
          <p:nvPr/>
        </p:nvSpPr>
        <p:spPr>
          <a:xfrm rot="5400013">
            <a:off x="2402069" y="2116356"/>
            <a:ext cx="3053977" cy="1714518"/>
          </a:xfrm>
          <a:custGeom>
            <a:avLst/>
            <a:gdLst>
              <a:gd name="f0" fmla="val 10800000"/>
              <a:gd name="f1" fmla="val 5400000"/>
              <a:gd name="f2" fmla="val 16200000"/>
              <a:gd name="f3" fmla="val 180"/>
              <a:gd name="f4" fmla="val w"/>
              <a:gd name="f5" fmla="val h"/>
              <a:gd name="f6" fmla="val ss"/>
              <a:gd name="f7" fmla="val 0"/>
              <a:gd name="f8" fmla="+- 0 0 5400000"/>
              <a:gd name="f9" fmla="val 23961"/>
              <a:gd name="f10" fmla="val 25000"/>
              <a:gd name="f11" fmla="val 43750"/>
              <a:gd name="f12" fmla="+- 0 0 -360"/>
              <a:gd name="f13" fmla="+- 0 0 -180"/>
              <a:gd name="f14" fmla="+- 0 0 -90"/>
              <a:gd name="f15" fmla="abs f4"/>
              <a:gd name="f16" fmla="abs f5"/>
              <a:gd name="f17" fmla="abs f6"/>
              <a:gd name="f18" fmla="*/ f12 f0 1"/>
              <a:gd name="f19" fmla="*/ f13 f0 1"/>
              <a:gd name="f20" fmla="*/ f14 f0 1"/>
              <a:gd name="f21" fmla="?: f15 f4 1"/>
              <a:gd name="f22" fmla="?: f16 f5 1"/>
              <a:gd name="f23" fmla="?: f17 f6 1"/>
              <a:gd name="f24" fmla="*/ f18 1 f3"/>
              <a:gd name="f25" fmla="*/ f19 1 f3"/>
              <a:gd name="f26" fmla="*/ f20 1 f3"/>
              <a:gd name="f27" fmla="*/ f21 1 21600"/>
              <a:gd name="f28" fmla="*/ f22 1 21600"/>
              <a:gd name="f29" fmla="*/ 21600 f21 1"/>
              <a:gd name="f30" fmla="*/ 21600 f22 1"/>
              <a:gd name="f31" fmla="+- f24 0 f1"/>
              <a:gd name="f32" fmla="+- f25 0 f1"/>
              <a:gd name="f33" fmla="+- f26 0 f1"/>
              <a:gd name="f34" fmla="min f28 f27"/>
              <a:gd name="f35" fmla="*/ f29 1 f23"/>
              <a:gd name="f36" fmla="*/ f30 1 f23"/>
              <a:gd name="f37" fmla="val f35"/>
              <a:gd name="f38" fmla="val f36"/>
              <a:gd name="f39" fmla="*/ f7 f34 1"/>
              <a:gd name="f40" fmla="+- f38 0 f7"/>
              <a:gd name="f41" fmla="+- f37 0 f7"/>
              <a:gd name="f42" fmla="*/ f37 f34 1"/>
              <a:gd name="f43" fmla="*/ f38 f34 1"/>
              <a:gd name="f44" fmla="min f41 f40"/>
              <a:gd name="f45" fmla="*/ f44 f9 1"/>
              <a:gd name="f46" fmla="*/ f44 f10 1"/>
              <a:gd name="f47" fmla="*/ f44 f11 1"/>
              <a:gd name="f48" fmla="*/ f45 1 100000"/>
              <a:gd name="f49" fmla="*/ f46 1 100000"/>
              <a:gd name="f50" fmla="*/ f47 1 100000"/>
              <a:gd name="f51" fmla="*/ f48 1 2"/>
              <a:gd name="f52" fmla="+- f37 0 f49"/>
              <a:gd name="f53" fmla="+- f50 0 f48"/>
              <a:gd name="f54" fmla="*/ f50 f34 1"/>
              <a:gd name="f55" fmla="*/ f49 f34 1"/>
              <a:gd name="f56" fmla="*/ f48 f34 1"/>
              <a:gd name="f57" fmla="+- f49 0 f51"/>
              <a:gd name="f58" fmla="max f53 0"/>
              <a:gd name="f59" fmla="*/ f52 f34 1"/>
              <a:gd name="f60" fmla="*/ f51 f34 1"/>
              <a:gd name="f61" fmla="+- f48 f58 0"/>
              <a:gd name="f62" fmla="+- f57 f48 0"/>
              <a:gd name="f63" fmla="+- f57 f50 0"/>
              <a:gd name="f64" fmla="*/ f57 f34 1"/>
              <a:gd name="f65" fmla="*/ f58 f34 1"/>
              <a:gd name="f66" fmla="+- f62 f57 0"/>
              <a:gd name="f67" fmla="*/ f63 f34 1"/>
              <a:gd name="f68" fmla="*/ f62 f34 1"/>
              <a:gd name="f69" fmla="*/ f61 f34 1"/>
              <a:gd name="f70" fmla="*/ f66 f34 1"/>
            </a:gdLst>
            <a:ahLst/>
            <a:cxnLst>
              <a:cxn ang="3cd4">
                <a:pos x="hc" y="t"/>
              </a:cxn>
              <a:cxn ang="0">
                <a:pos x="r" y="vc"/>
              </a:cxn>
              <a:cxn ang="cd4">
                <a:pos x="hc" y="b"/>
              </a:cxn>
              <a:cxn ang="cd2">
                <a:pos x="l" y="vc"/>
              </a:cxn>
              <a:cxn ang="f31">
                <a:pos x="f59" y="f39"/>
              </a:cxn>
              <a:cxn ang="f32">
                <a:pos x="f59" y="f70"/>
              </a:cxn>
              <a:cxn ang="f32">
                <a:pos x="f60" y="f43"/>
              </a:cxn>
              <a:cxn ang="f33">
                <a:pos x="f42" y="f55"/>
              </a:cxn>
            </a:cxnLst>
            <a:rect l="f39" t="f39" r="f42" b="f43"/>
            <a:pathLst>
              <a:path>
                <a:moveTo>
                  <a:pt x="f39" y="f43"/>
                </a:moveTo>
                <a:lnTo>
                  <a:pt x="f39" y="f67"/>
                </a:lnTo>
                <a:arcTo wR="f54" hR="f54" stAng="f0" swAng="f1"/>
                <a:lnTo>
                  <a:pt x="f59" y="f64"/>
                </a:lnTo>
                <a:lnTo>
                  <a:pt x="f59" y="f39"/>
                </a:lnTo>
                <a:lnTo>
                  <a:pt x="f42" y="f55"/>
                </a:lnTo>
                <a:lnTo>
                  <a:pt x="f59" y="f70"/>
                </a:lnTo>
                <a:lnTo>
                  <a:pt x="f59" y="f68"/>
                </a:lnTo>
                <a:lnTo>
                  <a:pt x="f69" y="f68"/>
                </a:lnTo>
                <a:arcTo wR="f65" hR="f65" stAng="f2" swAng="f8"/>
                <a:lnTo>
                  <a:pt x="f56" y="f43"/>
                </a:lnTo>
                <a:close/>
              </a:path>
            </a:pathLst>
          </a:custGeom>
          <a:solidFill>
            <a:srgbClr val="1D9A78"/>
          </a:solidFill>
          <a:ln w="12701" cap="flat">
            <a:solidFill>
              <a:srgbClr val="127056"/>
            </a:solidFill>
            <a:prstDash val="solid"/>
            <a:miter/>
          </a:ln>
        </p:spPr>
        <p:txBody>
          <a:bodyPr vert="horz" wrap="square" lIns="68580" tIns="34290" rIns="68580" bIns="34290" anchor="ctr" anchorCtr="1" compatLnSpc="1">
            <a:noAutofit/>
          </a:bodyPr>
          <a:lstStyle/>
          <a:p>
            <a:pPr marL="0" marR="0" lvl="0" indent="0" algn="ctr" defTabSz="3429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350" i="0" u="none" strike="noStrike" kern="0" cap="none" spc="0" baseline="0">
              <a:solidFill>
                <a:srgbClr val="000000"/>
              </a:solidFill>
              <a:uFillTx/>
              <a:latin typeface="Roboto Light"/>
            </a:endParaRPr>
          </a:p>
        </p:txBody>
      </p:sp>
      <p:sp>
        <p:nvSpPr>
          <p:cNvPr id="5" name="1 Rectángulo redondeado"/>
          <p:cNvSpPr/>
          <p:nvPr/>
        </p:nvSpPr>
        <p:spPr>
          <a:xfrm>
            <a:off x="1310490" y="1285024"/>
            <a:ext cx="1860218" cy="42945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1D9A78"/>
          </a:solidFill>
          <a:ln w="12701" cap="flat">
            <a:solidFill>
              <a:srgbClr val="127056"/>
            </a:solidFill>
            <a:prstDash val="solid"/>
            <a:miter/>
          </a:ln>
        </p:spPr>
        <p:txBody>
          <a:bodyPr vert="horz" wrap="square" lIns="68580" tIns="34290" rIns="68580" bIns="34290" anchor="ctr" anchorCtr="1" compatLnSpc="1">
            <a:noAutofit/>
          </a:bodyPr>
          <a:lstStyle/>
          <a:p>
            <a:pPr marL="0" marR="0" lvl="0" indent="0" algn="ctr" defTabSz="3429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i="0" u="none" strike="noStrike" kern="0" cap="none" spc="0" baseline="0">
                <a:solidFill>
                  <a:srgbClr val="FFFFFF"/>
                </a:solidFill>
                <a:uFillTx/>
                <a:latin typeface="Roboto Light"/>
              </a:rPr>
              <a:t>Big Pharma</a:t>
            </a:r>
          </a:p>
        </p:txBody>
      </p:sp>
      <p:sp>
        <p:nvSpPr>
          <p:cNvPr id="6" name="2 Rectángulo redondeado"/>
          <p:cNvSpPr/>
          <p:nvPr/>
        </p:nvSpPr>
        <p:spPr>
          <a:xfrm>
            <a:off x="1298356" y="1714481"/>
            <a:ext cx="1872352" cy="42777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1D9A78"/>
          </a:solidFill>
          <a:ln w="12701" cap="flat">
            <a:solidFill>
              <a:srgbClr val="127056"/>
            </a:solidFill>
            <a:prstDash val="solid"/>
            <a:miter/>
          </a:ln>
        </p:spPr>
        <p:txBody>
          <a:bodyPr vert="horz" wrap="square" lIns="68580" tIns="34290" rIns="68580" bIns="34290" anchor="ctr" anchorCtr="1" compatLnSpc="1">
            <a:noAutofit/>
          </a:bodyPr>
          <a:lstStyle/>
          <a:p>
            <a:pPr marL="0" marR="0" lvl="0" indent="0" algn="ctr" defTabSz="3429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i="0" u="none" strike="noStrike" kern="0" cap="none" spc="0" baseline="0">
                <a:solidFill>
                  <a:srgbClr val="FFFFFF"/>
                </a:solidFill>
                <a:uFillTx/>
                <a:latin typeface="Roboto Light"/>
              </a:rPr>
              <a:t>Big Tech</a:t>
            </a:r>
          </a:p>
        </p:txBody>
      </p:sp>
      <p:sp>
        <p:nvSpPr>
          <p:cNvPr id="7" name="3 Rectángulo redondeado"/>
          <p:cNvSpPr/>
          <p:nvPr/>
        </p:nvSpPr>
        <p:spPr>
          <a:xfrm>
            <a:off x="3515493" y="2510640"/>
            <a:ext cx="1845899" cy="55073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1D9A78"/>
          </a:solidFill>
          <a:ln w="12701" cap="flat">
            <a:solidFill>
              <a:srgbClr val="127056"/>
            </a:solidFill>
            <a:prstDash val="solid"/>
            <a:miter/>
          </a:ln>
        </p:spPr>
        <p:txBody>
          <a:bodyPr vert="horz" wrap="square" lIns="68580" tIns="34290" rIns="68580" bIns="34290" anchor="ctr" anchorCtr="1" compatLnSpc="1">
            <a:noAutofit/>
          </a:bodyPr>
          <a:lstStyle/>
          <a:p>
            <a:pPr marL="0" marR="0" lvl="0" indent="0" algn="ctr" defTabSz="3429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100" i="0" u="none" strike="noStrike" kern="0" cap="none" spc="0" baseline="0">
                <a:solidFill>
                  <a:srgbClr val="FFFFFF"/>
                </a:solidFill>
                <a:uFillTx/>
                <a:latin typeface="Roboto Light"/>
              </a:rPr>
              <a:t>Big Docs</a:t>
            </a:r>
          </a:p>
          <a:p>
            <a:pPr marL="0" marR="0" lvl="0" indent="0" algn="ctr" defTabSz="3429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i="0" u="none" strike="noStrike" kern="0" cap="none" spc="0" baseline="0">
                <a:solidFill>
                  <a:srgbClr val="FFFFFF"/>
                </a:solidFill>
                <a:uFillTx/>
                <a:latin typeface="Roboto Light"/>
              </a:rPr>
              <a:t>(senior)</a:t>
            </a:r>
          </a:p>
        </p:txBody>
      </p:sp>
      <p:sp>
        <p:nvSpPr>
          <p:cNvPr id="8" name="4 Rectángulo redondeado"/>
          <p:cNvSpPr/>
          <p:nvPr/>
        </p:nvSpPr>
        <p:spPr>
          <a:xfrm>
            <a:off x="3332549" y="4493434"/>
            <a:ext cx="1571643" cy="803675"/>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1D9A78"/>
          </a:solidFill>
          <a:ln w="12701" cap="flat">
            <a:solidFill>
              <a:srgbClr val="127056"/>
            </a:solidFill>
            <a:prstDash val="solid"/>
            <a:miter/>
          </a:ln>
        </p:spPr>
        <p:txBody>
          <a:bodyPr vert="horz" wrap="square" lIns="68580" tIns="34290" rIns="68580" bIns="34290" anchor="ctr" anchorCtr="1" compatLnSpc="1">
            <a:noAutofit/>
          </a:bodyPr>
          <a:lstStyle/>
          <a:p>
            <a:pPr marL="0" marR="0" lvl="0" indent="0" algn="ctr" defTabSz="3429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i="0" u="none" strike="noStrike" kern="0" cap="none" spc="0" baseline="0">
                <a:solidFill>
                  <a:srgbClr val="FFFFFF"/>
                </a:solidFill>
                <a:uFillTx/>
                <a:latin typeface="Roboto Light"/>
              </a:rPr>
              <a:t>Normal Docs</a:t>
            </a:r>
          </a:p>
        </p:txBody>
      </p:sp>
      <p:sp>
        <p:nvSpPr>
          <p:cNvPr id="9" name="5 Rectángulo redondeado"/>
          <p:cNvSpPr/>
          <p:nvPr/>
        </p:nvSpPr>
        <p:spPr>
          <a:xfrm>
            <a:off x="3446849" y="4607725"/>
            <a:ext cx="1571643" cy="803675"/>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1D9A78"/>
          </a:solidFill>
          <a:ln w="12701" cap="flat">
            <a:solidFill>
              <a:srgbClr val="127056"/>
            </a:solidFill>
            <a:prstDash val="solid"/>
            <a:miter/>
          </a:ln>
        </p:spPr>
        <p:txBody>
          <a:bodyPr vert="horz" wrap="square" lIns="68580" tIns="34290" rIns="68580" bIns="34290" anchor="ctr" anchorCtr="1" compatLnSpc="1">
            <a:noAutofit/>
          </a:bodyPr>
          <a:lstStyle/>
          <a:p>
            <a:pPr marL="0" marR="0" lvl="0" indent="0" algn="ctr" defTabSz="3429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i="0" u="none" strike="noStrike" kern="0" cap="none" spc="0" baseline="0">
                <a:solidFill>
                  <a:srgbClr val="FFFFFF"/>
                </a:solidFill>
                <a:uFillTx/>
                <a:latin typeface="Roboto Light"/>
              </a:rPr>
              <a:t>Normal Docs</a:t>
            </a:r>
          </a:p>
        </p:txBody>
      </p:sp>
      <p:sp>
        <p:nvSpPr>
          <p:cNvPr id="10" name="6 Rectángulo redondeado"/>
          <p:cNvSpPr/>
          <p:nvPr/>
        </p:nvSpPr>
        <p:spPr>
          <a:xfrm>
            <a:off x="3561149" y="4722025"/>
            <a:ext cx="1571643" cy="803675"/>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1D9A78"/>
          </a:solidFill>
          <a:ln w="12701" cap="flat">
            <a:solidFill>
              <a:srgbClr val="127056"/>
            </a:solidFill>
            <a:prstDash val="solid"/>
            <a:miter/>
          </a:ln>
        </p:spPr>
        <p:txBody>
          <a:bodyPr vert="horz" wrap="square" lIns="68580" tIns="34290" rIns="68580" bIns="34290" anchor="ctr" anchorCtr="1" compatLnSpc="1">
            <a:noAutofit/>
          </a:bodyPr>
          <a:lstStyle/>
          <a:p>
            <a:pPr marL="0" marR="0" lvl="0" indent="0" algn="ctr" defTabSz="3429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i="0" u="none" strike="noStrike" kern="0" cap="none" spc="0" baseline="0">
                <a:solidFill>
                  <a:srgbClr val="FFFFFF"/>
                </a:solidFill>
                <a:uFillTx/>
                <a:latin typeface="Roboto Light"/>
              </a:rPr>
              <a:t>Normal Docs</a:t>
            </a:r>
          </a:p>
        </p:txBody>
      </p:sp>
      <p:sp>
        <p:nvSpPr>
          <p:cNvPr id="11" name="7 Rectángulo redondeado"/>
          <p:cNvSpPr/>
          <p:nvPr/>
        </p:nvSpPr>
        <p:spPr>
          <a:xfrm>
            <a:off x="3675449" y="4836334"/>
            <a:ext cx="1571643" cy="803675"/>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1D9A78"/>
          </a:solidFill>
          <a:ln w="12701" cap="flat">
            <a:solidFill>
              <a:srgbClr val="127056"/>
            </a:solidFill>
            <a:prstDash val="solid"/>
            <a:miter/>
          </a:ln>
        </p:spPr>
        <p:txBody>
          <a:bodyPr vert="horz" wrap="square" lIns="68580" tIns="34290" rIns="68580" bIns="34290" anchor="ctr" anchorCtr="1" compatLnSpc="1">
            <a:noAutofit/>
          </a:bodyPr>
          <a:lstStyle/>
          <a:p>
            <a:pPr marL="0" marR="0" lvl="0" indent="0" algn="ctr" defTabSz="3429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i="0" u="none" strike="noStrike" kern="0" cap="none" spc="0" baseline="0">
                <a:solidFill>
                  <a:srgbClr val="FFFFFF"/>
                </a:solidFill>
                <a:uFillTx/>
                <a:latin typeface="Roboto Light"/>
              </a:rPr>
              <a:t>Normal Docs</a:t>
            </a:r>
          </a:p>
        </p:txBody>
      </p:sp>
      <p:sp>
        <p:nvSpPr>
          <p:cNvPr id="12" name="8 Rectángulo redondeado"/>
          <p:cNvSpPr/>
          <p:nvPr/>
        </p:nvSpPr>
        <p:spPr>
          <a:xfrm>
            <a:off x="3789749" y="4950625"/>
            <a:ext cx="1571643" cy="803675"/>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1D9A78"/>
          </a:solidFill>
          <a:ln w="12701" cap="flat">
            <a:solidFill>
              <a:srgbClr val="127056"/>
            </a:solidFill>
            <a:prstDash val="solid"/>
            <a:miter/>
          </a:ln>
        </p:spPr>
        <p:txBody>
          <a:bodyPr vert="horz" wrap="square" lIns="68580" tIns="34290" rIns="68580" bIns="34290" anchor="ctr" anchorCtr="1" compatLnSpc="1">
            <a:noAutofit/>
          </a:bodyPr>
          <a:lstStyle/>
          <a:p>
            <a:pPr marL="0" marR="0" lvl="0" indent="0" algn="ctr" defTabSz="3429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i="0" u="none" strike="noStrike" kern="0" cap="none" spc="0" baseline="0">
                <a:solidFill>
                  <a:srgbClr val="FFFFFF"/>
                </a:solidFill>
                <a:uFillTx/>
                <a:latin typeface="Roboto Light"/>
              </a:rPr>
              <a:t>Normal Docs</a:t>
            </a:r>
          </a:p>
        </p:txBody>
      </p:sp>
      <p:sp>
        <p:nvSpPr>
          <p:cNvPr id="13" name="9 Rectángulo redondeado"/>
          <p:cNvSpPr/>
          <p:nvPr/>
        </p:nvSpPr>
        <p:spPr>
          <a:xfrm>
            <a:off x="3904049" y="5074517"/>
            <a:ext cx="1571643" cy="678649"/>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1D9A78"/>
          </a:solidFill>
          <a:ln w="12701" cap="flat">
            <a:solidFill>
              <a:srgbClr val="127056"/>
            </a:solidFill>
            <a:prstDash val="solid"/>
            <a:miter/>
          </a:ln>
        </p:spPr>
        <p:txBody>
          <a:bodyPr vert="horz" wrap="square" lIns="68580" tIns="34290" rIns="68580" bIns="34290" anchor="ctr" anchorCtr="1" compatLnSpc="1">
            <a:noAutofit/>
          </a:bodyPr>
          <a:lstStyle/>
          <a:p>
            <a:pPr marL="0" marR="0" lvl="0" indent="0" algn="ctr" defTabSz="3429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i="0" u="none" strike="noStrike" kern="0" cap="none" spc="0" baseline="0">
                <a:solidFill>
                  <a:srgbClr val="FFFFFF"/>
                </a:solidFill>
                <a:uFillTx/>
                <a:latin typeface="Roboto Light"/>
              </a:rPr>
              <a:t>Normal Docs</a:t>
            </a:r>
          </a:p>
        </p:txBody>
      </p:sp>
      <p:sp>
        <p:nvSpPr>
          <p:cNvPr id="14" name="17 Flecha doblada"/>
          <p:cNvSpPr/>
          <p:nvPr/>
        </p:nvSpPr>
        <p:spPr>
          <a:xfrm rot="16200004">
            <a:off x="2159168" y="4019944"/>
            <a:ext cx="1503794" cy="1714518"/>
          </a:xfrm>
          <a:custGeom>
            <a:avLst/>
            <a:gdLst>
              <a:gd name="f0" fmla="val 10800000"/>
              <a:gd name="f1" fmla="val 5400000"/>
              <a:gd name="f2" fmla="val 16200000"/>
              <a:gd name="f3" fmla="val 180"/>
              <a:gd name="f4" fmla="val w"/>
              <a:gd name="f5" fmla="val h"/>
              <a:gd name="f6" fmla="val ss"/>
              <a:gd name="f7" fmla="val 0"/>
              <a:gd name="f8" fmla="+- 0 0 5400000"/>
              <a:gd name="f9" fmla="val 25000"/>
              <a:gd name="f10" fmla="val 23442"/>
              <a:gd name="f11" fmla="val 43750"/>
              <a:gd name="f12" fmla="+- 0 0 -360"/>
              <a:gd name="f13" fmla="+- 0 0 -180"/>
              <a:gd name="f14" fmla="+- 0 0 -90"/>
              <a:gd name="f15" fmla="abs f4"/>
              <a:gd name="f16" fmla="abs f5"/>
              <a:gd name="f17" fmla="abs f6"/>
              <a:gd name="f18" fmla="*/ f12 f0 1"/>
              <a:gd name="f19" fmla="*/ f13 f0 1"/>
              <a:gd name="f20" fmla="*/ f14 f0 1"/>
              <a:gd name="f21" fmla="?: f15 f4 1"/>
              <a:gd name="f22" fmla="?: f16 f5 1"/>
              <a:gd name="f23" fmla="?: f17 f6 1"/>
              <a:gd name="f24" fmla="*/ f18 1 f3"/>
              <a:gd name="f25" fmla="*/ f19 1 f3"/>
              <a:gd name="f26" fmla="*/ f20 1 f3"/>
              <a:gd name="f27" fmla="*/ f21 1 21600"/>
              <a:gd name="f28" fmla="*/ f22 1 21600"/>
              <a:gd name="f29" fmla="*/ 21600 f21 1"/>
              <a:gd name="f30" fmla="*/ 21600 f22 1"/>
              <a:gd name="f31" fmla="+- f24 0 f1"/>
              <a:gd name="f32" fmla="+- f25 0 f1"/>
              <a:gd name="f33" fmla="+- f26 0 f1"/>
              <a:gd name="f34" fmla="min f28 f27"/>
              <a:gd name="f35" fmla="*/ f29 1 f23"/>
              <a:gd name="f36" fmla="*/ f30 1 f23"/>
              <a:gd name="f37" fmla="val f35"/>
              <a:gd name="f38" fmla="val f36"/>
              <a:gd name="f39" fmla="*/ f7 f34 1"/>
              <a:gd name="f40" fmla="+- f38 0 f7"/>
              <a:gd name="f41" fmla="+- f37 0 f7"/>
              <a:gd name="f42" fmla="*/ f37 f34 1"/>
              <a:gd name="f43" fmla="*/ f38 f34 1"/>
              <a:gd name="f44" fmla="min f41 f40"/>
              <a:gd name="f45" fmla="*/ f44 f9 1"/>
              <a:gd name="f46" fmla="*/ f44 f10 1"/>
              <a:gd name="f47" fmla="*/ f44 f11 1"/>
              <a:gd name="f48" fmla="*/ f45 1 100000"/>
              <a:gd name="f49" fmla="*/ f46 1 100000"/>
              <a:gd name="f50" fmla="*/ f47 1 100000"/>
              <a:gd name="f51" fmla="*/ f48 1 2"/>
              <a:gd name="f52" fmla="+- f37 0 f48"/>
              <a:gd name="f53" fmla="+- f50 0 f48"/>
              <a:gd name="f54" fmla="*/ f50 f34 1"/>
              <a:gd name="f55" fmla="*/ f49 f34 1"/>
              <a:gd name="f56" fmla="*/ f48 f34 1"/>
              <a:gd name="f57" fmla="+- f49 0 f51"/>
              <a:gd name="f58" fmla="max f53 0"/>
              <a:gd name="f59" fmla="*/ f52 f34 1"/>
              <a:gd name="f60" fmla="*/ f51 f34 1"/>
              <a:gd name="f61" fmla="+- f48 f58 0"/>
              <a:gd name="f62" fmla="+- f57 f48 0"/>
              <a:gd name="f63" fmla="+- f57 f50 0"/>
              <a:gd name="f64" fmla="*/ f57 f34 1"/>
              <a:gd name="f65" fmla="*/ f58 f34 1"/>
              <a:gd name="f66" fmla="+- f62 f57 0"/>
              <a:gd name="f67" fmla="*/ f63 f34 1"/>
              <a:gd name="f68" fmla="*/ f62 f34 1"/>
              <a:gd name="f69" fmla="*/ f61 f34 1"/>
              <a:gd name="f70" fmla="*/ f66 f34 1"/>
            </a:gdLst>
            <a:ahLst/>
            <a:cxnLst>
              <a:cxn ang="3cd4">
                <a:pos x="hc" y="t"/>
              </a:cxn>
              <a:cxn ang="0">
                <a:pos x="r" y="vc"/>
              </a:cxn>
              <a:cxn ang="cd4">
                <a:pos x="hc" y="b"/>
              </a:cxn>
              <a:cxn ang="cd2">
                <a:pos x="l" y="vc"/>
              </a:cxn>
              <a:cxn ang="f31">
                <a:pos x="f59" y="f39"/>
              </a:cxn>
              <a:cxn ang="f32">
                <a:pos x="f59" y="f70"/>
              </a:cxn>
              <a:cxn ang="f32">
                <a:pos x="f60" y="f43"/>
              </a:cxn>
              <a:cxn ang="f33">
                <a:pos x="f42" y="f55"/>
              </a:cxn>
            </a:cxnLst>
            <a:rect l="f39" t="f39" r="f42" b="f43"/>
            <a:pathLst>
              <a:path>
                <a:moveTo>
                  <a:pt x="f39" y="f43"/>
                </a:moveTo>
                <a:lnTo>
                  <a:pt x="f39" y="f67"/>
                </a:lnTo>
                <a:arcTo wR="f54" hR="f54" stAng="f0" swAng="f1"/>
                <a:lnTo>
                  <a:pt x="f59" y="f64"/>
                </a:lnTo>
                <a:lnTo>
                  <a:pt x="f59" y="f39"/>
                </a:lnTo>
                <a:lnTo>
                  <a:pt x="f42" y="f55"/>
                </a:lnTo>
                <a:lnTo>
                  <a:pt x="f59" y="f70"/>
                </a:lnTo>
                <a:lnTo>
                  <a:pt x="f59" y="f68"/>
                </a:lnTo>
                <a:lnTo>
                  <a:pt x="f69" y="f68"/>
                </a:lnTo>
                <a:arcTo wR="f65" hR="f65" stAng="f2" swAng="f8"/>
                <a:lnTo>
                  <a:pt x="f56" y="f43"/>
                </a:lnTo>
                <a:close/>
              </a:path>
            </a:pathLst>
          </a:custGeom>
          <a:solidFill>
            <a:srgbClr val="1D9A78"/>
          </a:solidFill>
          <a:ln w="12701" cap="flat">
            <a:solidFill>
              <a:srgbClr val="127056"/>
            </a:solidFill>
            <a:prstDash val="solid"/>
            <a:miter/>
          </a:ln>
        </p:spPr>
        <p:txBody>
          <a:bodyPr vert="horz" wrap="square" lIns="68580" tIns="34290" rIns="68580" bIns="34290" anchor="ctr" anchorCtr="1" compatLnSpc="1">
            <a:noAutofit/>
          </a:bodyPr>
          <a:lstStyle/>
          <a:p>
            <a:pPr marL="0" marR="0" lvl="0" indent="0" algn="ctr" defTabSz="3429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350" i="0" u="none" strike="noStrike" kern="0" cap="none" spc="0" baseline="0">
              <a:solidFill>
                <a:srgbClr val="000000"/>
              </a:solidFill>
              <a:uFillTx/>
              <a:latin typeface="Roboto Light"/>
            </a:endParaRPr>
          </a:p>
        </p:txBody>
      </p:sp>
      <p:sp>
        <p:nvSpPr>
          <p:cNvPr id="15" name="10 Rectángulo redondeado"/>
          <p:cNvSpPr/>
          <p:nvPr/>
        </p:nvSpPr>
        <p:spPr>
          <a:xfrm>
            <a:off x="1571606" y="3566507"/>
            <a:ext cx="1571643" cy="652598"/>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1D9A78"/>
          </a:solidFill>
          <a:ln w="12701" cap="flat">
            <a:solidFill>
              <a:srgbClr val="127056"/>
            </a:solidFill>
            <a:prstDash val="solid"/>
            <a:miter/>
          </a:ln>
        </p:spPr>
        <p:txBody>
          <a:bodyPr vert="horz" wrap="square" lIns="68580" tIns="34290" rIns="68580" bIns="34290" anchor="ctr" anchorCtr="1" compatLnSpc="1">
            <a:noAutofit/>
          </a:bodyPr>
          <a:lstStyle/>
          <a:p>
            <a:pPr marL="0" marR="0" lvl="0" indent="0" algn="ctr" defTabSz="3429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i="0" u="none" strike="noStrike" kern="0" cap="none" spc="0" baseline="0">
                <a:solidFill>
                  <a:srgbClr val="FFFFFF"/>
                </a:solidFill>
                <a:uFillTx/>
                <a:latin typeface="Roboto Light"/>
              </a:rPr>
              <a:t>Big Docs</a:t>
            </a:r>
          </a:p>
          <a:p>
            <a:pPr marL="0" marR="0" lvl="0" indent="0" algn="ctr" defTabSz="3429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100" i="0" u="none" strike="noStrike" kern="0" cap="none" spc="0" baseline="0">
                <a:solidFill>
                  <a:srgbClr val="FFFFFF"/>
                </a:solidFill>
                <a:uFillTx/>
                <a:latin typeface="Roboto Light"/>
              </a:rPr>
              <a:t>(junior)</a:t>
            </a:r>
          </a:p>
        </p:txBody>
      </p:sp>
      <p:sp>
        <p:nvSpPr>
          <p:cNvPr id="16" name="24 Flecha doblada"/>
          <p:cNvSpPr/>
          <p:nvPr/>
        </p:nvSpPr>
        <p:spPr>
          <a:xfrm rot="10799991">
            <a:off x="5436967" y="4278239"/>
            <a:ext cx="1280205" cy="1542647"/>
          </a:xfrm>
          <a:custGeom>
            <a:avLst/>
            <a:gdLst>
              <a:gd name="f0" fmla="val 10800000"/>
              <a:gd name="f1" fmla="val 5400000"/>
              <a:gd name="f2" fmla="val 16200000"/>
              <a:gd name="f3" fmla="val 180"/>
              <a:gd name="f4" fmla="val w"/>
              <a:gd name="f5" fmla="val h"/>
              <a:gd name="f6" fmla="val ss"/>
              <a:gd name="f7" fmla="val 0"/>
              <a:gd name="f8" fmla="+- 0 0 5400000"/>
              <a:gd name="f9" fmla="val 20858"/>
              <a:gd name="f10" fmla="val 23442"/>
              <a:gd name="f11" fmla="val 25000"/>
              <a:gd name="f12" fmla="val 43750"/>
              <a:gd name="f13" fmla="+- 0 0 -360"/>
              <a:gd name="f14" fmla="+- 0 0 -180"/>
              <a:gd name="f15" fmla="+- 0 0 -90"/>
              <a:gd name="f16" fmla="abs f4"/>
              <a:gd name="f17" fmla="abs f5"/>
              <a:gd name="f18" fmla="abs f6"/>
              <a:gd name="f19" fmla="*/ f13 f0 1"/>
              <a:gd name="f20" fmla="*/ f14 f0 1"/>
              <a:gd name="f21" fmla="*/ f15 f0 1"/>
              <a:gd name="f22" fmla="?: f16 f4 1"/>
              <a:gd name="f23" fmla="?: f17 f5 1"/>
              <a:gd name="f24" fmla="?: f18 f6 1"/>
              <a:gd name="f25" fmla="*/ f19 1 f3"/>
              <a:gd name="f26" fmla="*/ f20 1 f3"/>
              <a:gd name="f27" fmla="*/ f21 1 f3"/>
              <a:gd name="f28" fmla="*/ f22 1 21600"/>
              <a:gd name="f29" fmla="*/ f23 1 21600"/>
              <a:gd name="f30" fmla="*/ 21600 f22 1"/>
              <a:gd name="f31" fmla="*/ 21600 f23 1"/>
              <a:gd name="f32" fmla="+- f25 0 f1"/>
              <a:gd name="f33" fmla="+- f26 0 f1"/>
              <a:gd name="f34" fmla="+- f27 0 f1"/>
              <a:gd name="f35" fmla="min f29 f28"/>
              <a:gd name="f36" fmla="*/ f30 1 f24"/>
              <a:gd name="f37" fmla="*/ f31 1 f24"/>
              <a:gd name="f38" fmla="val f36"/>
              <a:gd name="f39" fmla="val f37"/>
              <a:gd name="f40" fmla="*/ f7 f35 1"/>
              <a:gd name="f41" fmla="+- f39 0 f7"/>
              <a:gd name="f42" fmla="+- f38 0 f7"/>
              <a:gd name="f43" fmla="*/ f38 f35 1"/>
              <a:gd name="f44" fmla="*/ f39 f35 1"/>
              <a:gd name="f45" fmla="min f42 f41"/>
              <a:gd name="f46" fmla="*/ f45 f9 1"/>
              <a:gd name="f47" fmla="*/ f45 f10 1"/>
              <a:gd name="f48" fmla="*/ f45 f11 1"/>
              <a:gd name="f49" fmla="*/ f45 f12 1"/>
              <a:gd name="f50" fmla="*/ f46 1 100000"/>
              <a:gd name="f51" fmla="*/ f47 1 100000"/>
              <a:gd name="f52" fmla="*/ f48 1 100000"/>
              <a:gd name="f53" fmla="*/ f49 1 100000"/>
              <a:gd name="f54" fmla="*/ f50 1 2"/>
              <a:gd name="f55" fmla="+- f38 0 f52"/>
              <a:gd name="f56" fmla="+- f53 0 f50"/>
              <a:gd name="f57" fmla="*/ f53 f35 1"/>
              <a:gd name="f58" fmla="*/ f51 f35 1"/>
              <a:gd name="f59" fmla="*/ f50 f35 1"/>
              <a:gd name="f60" fmla="+- f51 0 f54"/>
              <a:gd name="f61" fmla="max f56 0"/>
              <a:gd name="f62" fmla="*/ f55 f35 1"/>
              <a:gd name="f63" fmla="*/ f54 f35 1"/>
              <a:gd name="f64" fmla="+- f50 f61 0"/>
              <a:gd name="f65" fmla="+- f60 f50 0"/>
              <a:gd name="f66" fmla="+- f60 f53 0"/>
              <a:gd name="f67" fmla="*/ f60 f35 1"/>
              <a:gd name="f68" fmla="*/ f61 f35 1"/>
              <a:gd name="f69" fmla="+- f65 f60 0"/>
              <a:gd name="f70" fmla="*/ f66 f35 1"/>
              <a:gd name="f71" fmla="*/ f65 f35 1"/>
              <a:gd name="f72" fmla="*/ f64 f35 1"/>
              <a:gd name="f73" fmla="*/ f69 f35 1"/>
            </a:gdLst>
            <a:ahLst/>
            <a:cxnLst>
              <a:cxn ang="3cd4">
                <a:pos x="hc" y="t"/>
              </a:cxn>
              <a:cxn ang="0">
                <a:pos x="r" y="vc"/>
              </a:cxn>
              <a:cxn ang="cd4">
                <a:pos x="hc" y="b"/>
              </a:cxn>
              <a:cxn ang="cd2">
                <a:pos x="l" y="vc"/>
              </a:cxn>
              <a:cxn ang="f32">
                <a:pos x="f62" y="f40"/>
              </a:cxn>
              <a:cxn ang="f33">
                <a:pos x="f62" y="f73"/>
              </a:cxn>
              <a:cxn ang="f33">
                <a:pos x="f63" y="f44"/>
              </a:cxn>
              <a:cxn ang="f34">
                <a:pos x="f43" y="f58"/>
              </a:cxn>
            </a:cxnLst>
            <a:rect l="f40" t="f40" r="f43" b="f44"/>
            <a:pathLst>
              <a:path>
                <a:moveTo>
                  <a:pt x="f40" y="f44"/>
                </a:moveTo>
                <a:lnTo>
                  <a:pt x="f40" y="f70"/>
                </a:lnTo>
                <a:arcTo wR="f57" hR="f57" stAng="f0" swAng="f1"/>
                <a:lnTo>
                  <a:pt x="f62" y="f67"/>
                </a:lnTo>
                <a:lnTo>
                  <a:pt x="f62" y="f40"/>
                </a:lnTo>
                <a:lnTo>
                  <a:pt x="f43" y="f58"/>
                </a:lnTo>
                <a:lnTo>
                  <a:pt x="f62" y="f73"/>
                </a:lnTo>
                <a:lnTo>
                  <a:pt x="f62" y="f71"/>
                </a:lnTo>
                <a:lnTo>
                  <a:pt x="f72" y="f71"/>
                </a:lnTo>
                <a:arcTo wR="f68" hR="f68" stAng="f2" swAng="f8"/>
                <a:lnTo>
                  <a:pt x="f59" y="f44"/>
                </a:lnTo>
                <a:close/>
              </a:path>
            </a:pathLst>
          </a:custGeom>
          <a:solidFill>
            <a:srgbClr val="1D6FA9"/>
          </a:solidFill>
          <a:ln w="19046" cap="flat">
            <a:solidFill>
              <a:srgbClr val="FFFFFF"/>
            </a:solidFill>
            <a:prstDash val="solid"/>
            <a:miter/>
          </a:ln>
        </p:spPr>
        <p:txBody>
          <a:bodyPr vert="horz" wrap="square" lIns="68580" tIns="34290" rIns="68580" bIns="34290" anchor="ctr" anchorCtr="1" compatLnSpc="1">
            <a:noAutofit/>
          </a:bodyPr>
          <a:lstStyle/>
          <a:p>
            <a:pPr marL="0" marR="0" lvl="0" indent="0" algn="ctr" defTabSz="3429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350" i="0" u="none" strike="noStrike" kern="0" cap="none" spc="0" baseline="0">
              <a:solidFill>
                <a:srgbClr val="000000"/>
              </a:solidFill>
              <a:uFillTx/>
              <a:latin typeface="Roboto Light"/>
            </a:endParaRPr>
          </a:p>
        </p:txBody>
      </p:sp>
      <p:sp>
        <p:nvSpPr>
          <p:cNvPr id="17" name="23 Rectángulo redondeado"/>
          <p:cNvSpPr/>
          <p:nvPr/>
        </p:nvSpPr>
        <p:spPr>
          <a:xfrm>
            <a:off x="5855927" y="4232675"/>
            <a:ext cx="1802904" cy="69651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030A0"/>
          </a:solidFill>
          <a:ln w="12701" cap="flat">
            <a:solidFill>
              <a:srgbClr val="127056"/>
            </a:solidFill>
            <a:prstDash val="solid"/>
            <a:miter/>
          </a:ln>
        </p:spPr>
        <p:txBody>
          <a:bodyPr vert="horz" wrap="square" lIns="68580" tIns="34290" rIns="68580" bIns="34290" anchor="ctr" anchorCtr="1" compatLnSpc="1">
            <a:noAutofit/>
          </a:bodyPr>
          <a:lstStyle/>
          <a:p>
            <a:pPr marL="0" marR="0" lvl="0" indent="0" algn="ctr" defTabSz="3429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i="0" u="none" strike="noStrike" kern="0" cap="none" spc="0" baseline="0">
                <a:solidFill>
                  <a:srgbClr val="FFFFFF"/>
                </a:solidFill>
                <a:uFillTx/>
                <a:latin typeface="Roboto Light"/>
              </a:rPr>
              <a:t>Big Patients</a:t>
            </a:r>
          </a:p>
          <a:p>
            <a:pPr marL="0" marR="0" lvl="0" indent="0" algn="ctr" defTabSz="3429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100" i="0" u="none" strike="noStrike" kern="0" cap="none" spc="0" baseline="0">
                <a:solidFill>
                  <a:srgbClr val="FFFFFF"/>
                </a:solidFill>
                <a:uFillTx/>
                <a:latin typeface="Roboto Light"/>
              </a:rPr>
              <a:t>(asociaciones)</a:t>
            </a:r>
          </a:p>
        </p:txBody>
      </p:sp>
      <p:sp>
        <p:nvSpPr>
          <p:cNvPr id="18" name="20 Flecha izquierda y derecha"/>
          <p:cNvSpPr/>
          <p:nvPr/>
        </p:nvSpPr>
        <p:spPr>
          <a:xfrm rot="2426877">
            <a:off x="4253558" y="3400523"/>
            <a:ext cx="2061187" cy="543468"/>
          </a:xfrm>
          <a:custGeom>
            <a:avLst/>
            <a:gdLst>
              <a:gd name="f0" fmla="val 10800000"/>
              <a:gd name="f1" fmla="val 5400000"/>
              <a:gd name="f2" fmla="val 180"/>
              <a:gd name="f3" fmla="val w"/>
              <a:gd name="f4" fmla="val h"/>
              <a:gd name="f5" fmla="val ss"/>
              <a:gd name="f6" fmla="val 0"/>
              <a:gd name="f7" fmla="val 50000"/>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29 f26 1"/>
              <a:gd name="f35" fmla="*/ f30 f26 1"/>
              <a:gd name="f36" fmla="*/ f32 1 2"/>
              <a:gd name="f37" fmla="*/ f33 1 2"/>
              <a:gd name="f38" fmla="min f33 f32"/>
              <a:gd name="f39" fmla="*/ f32 f7 1"/>
              <a:gd name="f40" fmla="+- f6 f36 0"/>
              <a:gd name="f41" fmla="+- f6 f37 0"/>
              <a:gd name="f42" fmla="*/ f38 f7 1"/>
              <a:gd name="f43" fmla="*/ f39 1 200000"/>
              <a:gd name="f44" fmla="*/ f42 1 100000"/>
              <a:gd name="f45" fmla="+- f40 0 f43"/>
              <a:gd name="f46" fmla="+- f40 f43 0"/>
              <a:gd name="f47" fmla="*/ f40 f26 1"/>
              <a:gd name="f48" fmla="*/ f41 f26 1"/>
              <a:gd name="f49" fmla="+- f29 0 f44"/>
              <a:gd name="f50" fmla="*/ f45 f44 1"/>
              <a:gd name="f51" fmla="*/ f45 f26 1"/>
              <a:gd name="f52" fmla="*/ f46 f26 1"/>
              <a:gd name="f53" fmla="*/ f44 f26 1"/>
              <a:gd name="f54" fmla="*/ f50 1 f36"/>
              <a:gd name="f55" fmla="*/ f49 f26 1"/>
              <a:gd name="f56" fmla="+- f44 0 f54"/>
              <a:gd name="f57" fmla="+- f49 f54 0"/>
              <a:gd name="f58" fmla="*/ f56 f26 1"/>
              <a:gd name="f59" fmla="*/ f57 f26 1"/>
            </a:gdLst>
            <a:ahLst/>
            <a:cxnLst>
              <a:cxn ang="3cd4">
                <a:pos x="hc" y="t"/>
              </a:cxn>
              <a:cxn ang="0">
                <a:pos x="r" y="vc"/>
              </a:cxn>
              <a:cxn ang="cd4">
                <a:pos x="hc" y="b"/>
              </a:cxn>
              <a:cxn ang="cd2">
                <a:pos x="l" y="vc"/>
              </a:cxn>
              <a:cxn ang="f24">
                <a:pos x="f55" y="f31"/>
              </a:cxn>
              <a:cxn ang="f24">
                <a:pos x="f48" y="f51"/>
              </a:cxn>
              <a:cxn ang="f24">
                <a:pos x="f53" y="f31"/>
              </a:cxn>
              <a:cxn ang="f25">
                <a:pos x="f53" y="f35"/>
              </a:cxn>
              <a:cxn ang="f25">
                <a:pos x="f48" y="f52"/>
              </a:cxn>
              <a:cxn ang="f25">
                <a:pos x="f55" y="f35"/>
              </a:cxn>
            </a:cxnLst>
            <a:rect l="f58" t="f51" r="f59" b="f52"/>
            <a:pathLst>
              <a:path>
                <a:moveTo>
                  <a:pt x="f31" y="f47"/>
                </a:moveTo>
                <a:lnTo>
                  <a:pt x="f53" y="f31"/>
                </a:lnTo>
                <a:lnTo>
                  <a:pt x="f53" y="f51"/>
                </a:lnTo>
                <a:lnTo>
                  <a:pt x="f55" y="f51"/>
                </a:lnTo>
                <a:lnTo>
                  <a:pt x="f55" y="f31"/>
                </a:lnTo>
                <a:lnTo>
                  <a:pt x="f34" y="f47"/>
                </a:lnTo>
                <a:lnTo>
                  <a:pt x="f55" y="f35"/>
                </a:lnTo>
                <a:lnTo>
                  <a:pt x="f55" y="f52"/>
                </a:lnTo>
                <a:lnTo>
                  <a:pt x="f53" y="f52"/>
                </a:lnTo>
                <a:lnTo>
                  <a:pt x="f53" y="f35"/>
                </a:lnTo>
                <a:close/>
              </a:path>
            </a:pathLst>
          </a:custGeom>
          <a:solidFill>
            <a:srgbClr val="1D6FA9"/>
          </a:solidFill>
          <a:ln w="19046" cap="flat">
            <a:solidFill>
              <a:srgbClr val="FFFFFF"/>
            </a:solidFill>
            <a:prstDash val="solid"/>
            <a:miter/>
          </a:ln>
        </p:spPr>
        <p:txBody>
          <a:bodyPr vert="horz" wrap="square" lIns="68580" tIns="34290" rIns="68580" bIns="34290" anchor="ctr" anchorCtr="1" compatLnSpc="1">
            <a:noAutofit/>
          </a:bodyPr>
          <a:lstStyle/>
          <a:p>
            <a:pPr marL="0" marR="0" lvl="0" indent="0" algn="ctr" defTabSz="3429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350" i="0" u="none" strike="noStrike" kern="0" cap="none" spc="0" baseline="0">
              <a:solidFill>
                <a:srgbClr val="FFFFFF"/>
              </a:solidFill>
              <a:uFillTx/>
              <a:latin typeface="Roboto Light"/>
            </a:endParaRPr>
          </a:p>
        </p:txBody>
      </p:sp>
      <p:sp>
        <p:nvSpPr>
          <p:cNvPr id="19" name="14 Redondear rectángulo de esquina diagonal"/>
          <p:cNvSpPr/>
          <p:nvPr/>
        </p:nvSpPr>
        <p:spPr>
          <a:xfrm>
            <a:off x="5855918" y="1704386"/>
            <a:ext cx="2147020" cy="482208"/>
          </a:xfrm>
          <a:custGeom>
            <a:avLst/>
            <a:gdLst>
              <a:gd name="f0" fmla="val 10800000"/>
              <a:gd name="f1" fmla="val 5400000"/>
              <a:gd name="f2" fmla="val 16200000"/>
              <a:gd name="f3" fmla="val w"/>
              <a:gd name="f4" fmla="val h"/>
              <a:gd name="f5" fmla="val ss"/>
              <a:gd name="f6" fmla="val 0"/>
              <a:gd name="f7" fmla="val 16667"/>
              <a:gd name="f8" fmla="abs f3"/>
              <a:gd name="f9" fmla="abs f4"/>
              <a:gd name="f10" fmla="abs f5"/>
              <a:gd name="f11" fmla="?: f8 f3 1"/>
              <a:gd name="f12" fmla="?: f9 f4 1"/>
              <a:gd name="f13" fmla="?: f10 f5 1"/>
              <a:gd name="f14" fmla="*/ f11 1 21600"/>
              <a:gd name="f15" fmla="*/ f12 1 21600"/>
              <a:gd name="f16" fmla="*/ 21600 f11 1"/>
              <a:gd name="f17" fmla="*/ 21600 f12 1"/>
              <a:gd name="f18" fmla="min f15 f14"/>
              <a:gd name="f19" fmla="*/ f16 1 f13"/>
              <a:gd name="f20" fmla="*/ f17 1 f13"/>
              <a:gd name="f21" fmla="val f19"/>
              <a:gd name="f22" fmla="val f20"/>
              <a:gd name="f23" fmla="*/ f6 f18 1"/>
              <a:gd name="f24" fmla="+- f22 0 f6"/>
              <a:gd name="f25" fmla="+- f21 0 f6"/>
              <a:gd name="f26" fmla="*/ f21 f18 1"/>
              <a:gd name="f27" fmla="*/ f22 f18 1"/>
              <a:gd name="f28" fmla="min f25 f24"/>
              <a:gd name="f29" fmla="*/ f28 f7 1"/>
              <a:gd name="f30" fmla="*/ f28 f6 1"/>
              <a:gd name="f31" fmla="*/ f29 1 100000"/>
              <a:gd name="f32" fmla="*/ f30 1 100000"/>
              <a:gd name="f33" fmla="+- f22 0 f31"/>
              <a:gd name="f34" fmla="+- f21 0 f32"/>
              <a:gd name="f35" fmla="*/ f31 29289 1"/>
              <a:gd name="f36" fmla="*/ f32 29289 1"/>
              <a:gd name="f37" fmla="*/ f31 f18 1"/>
              <a:gd name="f38" fmla="*/ f32 f18 1"/>
              <a:gd name="f39" fmla="*/ f35 1 100000"/>
              <a:gd name="f40" fmla="*/ f36 1 100000"/>
              <a:gd name="f41" fmla="*/ f34 f18 1"/>
              <a:gd name="f42" fmla="*/ f33 f18 1"/>
              <a:gd name="f43" fmla="+- f39 0 f40"/>
              <a:gd name="f44" fmla="?: f43 f39 f40"/>
              <a:gd name="f45" fmla="+- f21 0 f44"/>
              <a:gd name="f46" fmla="+- f22 0 f44"/>
              <a:gd name="f47" fmla="*/ f44 f18 1"/>
              <a:gd name="f48" fmla="*/ f45 f18 1"/>
              <a:gd name="f49" fmla="*/ f46 f18 1"/>
            </a:gdLst>
            <a:ahLst/>
            <a:cxnLst>
              <a:cxn ang="3cd4">
                <a:pos x="hc" y="t"/>
              </a:cxn>
              <a:cxn ang="0">
                <a:pos x="r" y="vc"/>
              </a:cxn>
              <a:cxn ang="cd4">
                <a:pos x="hc" y="b"/>
              </a:cxn>
              <a:cxn ang="cd2">
                <a:pos x="l" y="vc"/>
              </a:cxn>
            </a:cxnLst>
            <a:rect l="f47" t="f47" r="f48" b="f49"/>
            <a:pathLst>
              <a:path>
                <a:moveTo>
                  <a:pt x="f37" y="f23"/>
                </a:moveTo>
                <a:lnTo>
                  <a:pt x="f41" y="f23"/>
                </a:lnTo>
                <a:arcTo wR="f38" hR="f38" stAng="f2" swAng="f1"/>
                <a:lnTo>
                  <a:pt x="f26" y="f42"/>
                </a:lnTo>
                <a:arcTo wR="f37" hR="f37" stAng="f6" swAng="f1"/>
                <a:lnTo>
                  <a:pt x="f38" y="f27"/>
                </a:lnTo>
                <a:arcTo wR="f38" hR="f38" stAng="f1" swAng="f1"/>
                <a:lnTo>
                  <a:pt x="f23" y="f37"/>
                </a:lnTo>
                <a:arcTo wR="f37" hR="f37" stAng="f0" swAng="f1"/>
                <a:close/>
              </a:path>
            </a:pathLst>
          </a:custGeom>
          <a:gradFill>
            <a:gsLst>
              <a:gs pos="0">
                <a:srgbClr val="A4D4E5"/>
              </a:gs>
              <a:gs pos="100000">
                <a:srgbClr val="96CCE0"/>
              </a:gs>
            </a:gsLst>
            <a:lin ang="5400000"/>
          </a:gradFill>
          <a:ln w="6345" cap="flat">
            <a:solidFill>
              <a:srgbClr val="36AFCE"/>
            </a:solidFill>
            <a:prstDash val="solid"/>
            <a:miter/>
          </a:ln>
        </p:spPr>
        <p:txBody>
          <a:bodyPr vert="horz" wrap="square" lIns="68580" tIns="34290" rIns="68580" bIns="34290" anchor="ctr" anchorCtr="1" compatLnSpc="1">
            <a:noAutofit/>
          </a:bodyPr>
          <a:lstStyle/>
          <a:p>
            <a:pPr marL="0" marR="0" lvl="0" indent="0" algn="ctr" defTabSz="3429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350" i="0" u="none" strike="noStrike" kern="0" cap="none" spc="0" baseline="0">
                <a:solidFill>
                  <a:srgbClr val="000000"/>
                </a:solidFill>
                <a:uFillTx/>
                <a:latin typeface="Roboto Light"/>
              </a:rPr>
              <a:t>Asesorías y puestos en comités y premios</a:t>
            </a:r>
          </a:p>
        </p:txBody>
      </p:sp>
      <p:sp>
        <p:nvSpPr>
          <p:cNvPr id="20" name="13 Redondear rectángulo de esquina diagonal"/>
          <p:cNvSpPr/>
          <p:nvPr/>
        </p:nvSpPr>
        <p:spPr>
          <a:xfrm>
            <a:off x="4627924" y="1362629"/>
            <a:ext cx="1450357" cy="589367"/>
          </a:xfrm>
          <a:custGeom>
            <a:avLst/>
            <a:gdLst>
              <a:gd name="f0" fmla="val 10800000"/>
              <a:gd name="f1" fmla="val 5400000"/>
              <a:gd name="f2" fmla="val 16200000"/>
              <a:gd name="f3" fmla="val w"/>
              <a:gd name="f4" fmla="val h"/>
              <a:gd name="f5" fmla="val ss"/>
              <a:gd name="f6" fmla="val 0"/>
              <a:gd name="f7" fmla="val 16667"/>
              <a:gd name="f8" fmla="abs f3"/>
              <a:gd name="f9" fmla="abs f4"/>
              <a:gd name="f10" fmla="abs f5"/>
              <a:gd name="f11" fmla="?: f8 f3 1"/>
              <a:gd name="f12" fmla="?: f9 f4 1"/>
              <a:gd name="f13" fmla="?: f10 f5 1"/>
              <a:gd name="f14" fmla="*/ f11 1 21600"/>
              <a:gd name="f15" fmla="*/ f12 1 21600"/>
              <a:gd name="f16" fmla="*/ 21600 f11 1"/>
              <a:gd name="f17" fmla="*/ 21600 f12 1"/>
              <a:gd name="f18" fmla="min f15 f14"/>
              <a:gd name="f19" fmla="*/ f16 1 f13"/>
              <a:gd name="f20" fmla="*/ f17 1 f13"/>
              <a:gd name="f21" fmla="val f19"/>
              <a:gd name="f22" fmla="val f20"/>
              <a:gd name="f23" fmla="*/ f6 f18 1"/>
              <a:gd name="f24" fmla="+- f22 0 f6"/>
              <a:gd name="f25" fmla="+- f21 0 f6"/>
              <a:gd name="f26" fmla="*/ f21 f18 1"/>
              <a:gd name="f27" fmla="*/ f22 f18 1"/>
              <a:gd name="f28" fmla="min f25 f24"/>
              <a:gd name="f29" fmla="*/ f28 f7 1"/>
              <a:gd name="f30" fmla="*/ f28 f6 1"/>
              <a:gd name="f31" fmla="*/ f29 1 100000"/>
              <a:gd name="f32" fmla="*/ f30 1 100000"/>
              <a:gd name="f33" fmla="+- f22 0 f31"/>
              <a:gd name="f34" fmla="+- f21 0 f32"/>
              <a:gd name="f35" fmla="*/ f31 29289 1"/>
              <a:gd name="f36" fmla="*/ f32 29289 1"/>
              <a:gd name="f37" fmla="*/ f31 f18 1"/>
              <a:gd name="f38" fmla="*/ f32 f18 1"/>
              <a:gd name="f39" fmla="*/ f35 1 100000"/>
              <a:gd name="f40" fmla="*/ f36 1 100000"/>
              <a:gd name="f41" fmla="*/ f34 f18 1"/>
              <a:gd name="f42" fmla="*/ f33 f18 1"/>
              <a:gd name="f43" fmla="+- f39 0 f40"/>
              <a:gd name="f44" fmla="?: f43 f39 f40"/>
              <a:gd name="f45" fmla="+- f21 0 f44"/>
              <a:gd name="f46" fmla="+- f22 0 f44"/>
              <a:gd name="f47" fmla="*/ f44 f18 1"/>
              <a:gd name="f48" fmla="*/ f45 f18 1"/>
              <a:gd name="f49" fmla="*/ f46 f18 1"/>
            </a:gdLst>
            <a:ahLst/>
            <a:cxnLst>
              <a:cxn ang="3cd4">
                <a:pos x="hc" y="t"/>
              </a:cxn>
              <a:cxn ang="0">
                <a:pos x="r" y="vc"/>
              </a:cxn>
              <a:cxn ang="cd4">
                <a:pos x="hc" y="b"/>
              </a:cxn>
              <a:cxn ang="cd2">
                <a:pos x="l" y="vc"/>
              </a:cxn>
            </a:cxnLst>
            <a:rect l="f47" t="f47" r="f48" b="f49"/>
            <a:pathLst>
              <a:path>
                <a:moveTo>
                  <a:pt x="f37" y="f23"/>
                </a:moveTo>
                <a:lnTo>
                  <a:pt x="f41" y="f23"/>
                </a:lnTo>
                <a:arcTo wR="f38" hR="f38" stAng="f2" swAng="f1"/>
                <a:lnTo>
                  <a:pt x="f26" y="f42"/>
                </a:lnTo>
                <a:arcTo wR="f37" hR="f37" stAng="f6" swAng="f1"/>
                <a:lnTo>
                  <a:pt x="f38" y="f27"/>
                </a:lnTo>
                <a:arcTo wR="f38" hR="f38" stAng="f1" swAng="f1"/>
                <a:lnTo>
                  <a:pt x="f23" y="f37"/>
                </a:lnTo>
                <a:arcTo wR="f37" hR="f37" stAng="f0" swAng="f1"/>
                <a:close/>
              </a:path>
            </a:pathLst>
          </a:custGeom>
          <a:gradFill>
            <a:gsLst>
              <a:gs pos="0">
                <a:srgbClr val="A4D4E5"/>
              </a:gs>
              <a:gs pos="100000">
                <a:srgbClr val="96CCE0"/>
              </a:gs>
            </a:gsLst>
            <a:lin ang="5400000"/>
          </a:gradFill>
          <a:ln w="6345" cap="flat">
            <a:solidFill>
              <a:srgbClr val="36AFCE"/>
            </a:solidFill>
            <a:prstDash val="solid"/>
            <a:miter/>
          </a:ln>
        </p:spPr>
        <p:txBody>
          <a:bodyPr vert="horz" wrap="square" lIns="68580" tIns="34290" rIns="68580" bIns="34290" anchor="ctr" anchorCtr="1" compatLnSpc="1">
            <a:noAutofit/>
          </a:bodyPr>
          <a:lstStyle/>
          <a:p>
            <a:pPr marL="0" marR="0" lvl="0" indent="0" algn="ctr" defTabSz="3429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350" i="0" u="none" strike="noStrike" kern="0" cap="none" spc="0" baseline="0">
                <a:solidFill>
                  <a:srgbClr val="000000"/>
                </a:solidFill>
                <a:uFillTx/>
                <a:latin typeface="Roboto Light"/>
              </a:rPr>
              <a:t>Financiación de congresos y cursos</a:t>
            </a:r>
          </a:p>
        </p:txBody>
      </p:sp>
      <p:sp>
        <p:nvSpPr>
          <p:cNvPr id="21" name="12 Redondear rectángulo de esquina diagonal"/>
          <p:cNvSpPr/>
          <p:nvPr/>
        </p:nvSpPr>
        <p:spPr>
          <a:xfrm>
            <a:off x="5848648" y="907203"/>
            <a:ext cx="2147020" cy="482208"/>
          </a:xfrm>
          <a:custGeom>
            <a:avLst/>
            <a:gdLst>
              <a:gd name="f0" fmla="val 10800000"/>
              <a:gd name="f1" fmla="val 5400000"/>
              <a:gd name="f2" fmla="val 16200000"/>
              <a:gd name="f3" fmla="val w"/>
              <a:gd name="f4" fmla="val h"/>
              <a:gd name="f5" fmla="val ss"/>
              <a:gd name="f6" fmla="val 0"/>
              <a:gd name="f7" fmla="val 16667"/>
              <a:gd name="f8" fmla="abs f3"/>
              <a:gd name="f9" fmla="abs f4"/>
              <a:gd name="f10" fmla="abs f5"/>
              <a:gd name="f11" fmla="?: f8 f3 1"/>
              <a:gd name="f12" fmla="?: f9 f4 1"/>
              <a:gd name="f13" fmla="?: f10 f5 1"/>
              <a:gd name="f14" fmla="*/ f11 1 21600"/>
              <a:gd name="f15" fmla="*/ f12 1 21600"/>
              <a:gd name="f16" fmla="*/ 21600 f11 1"/>
              <a:gd name="f17" fmla="*/ 21600 f12 1"/>
              <a:gd name="f18" fmla="min f15 f14"/>
              <a:gd name="f19" fmla="*/ f16 1 f13"/>
              <a:gd name="f20" fmla="*/ f17 1 f13"/>
              <a:gd name="f21" fmla="val f19"/>
              <a:gd name="f22" fmla="val f20"/>
              <a:gd name="f23" fmla="*/ f6 f18 1"/>
              <a:gd name="f24" fmla="+- f22 0 f6"/>
              <a:gd name="f25" fmla="+- f21 0 f6"/>
              <a:gd name="f26" fmla="*/ f21 f18 1"/>
              <a:gd name="f27" fmla="*/ f22 f18 1"/>
              <a:gd name="f28" fmla="min f25 f24"/>
              <a:gd name="f29" fmla="*/ f28 f7 1"/>
              <a:gd name="f30" fmla="*/ f28 f6 1"/>
              <a:gd name="f31" fmla="*/ f29 1 100000"/>
              <a:gd name="f32" fmla="*/ f30 1 100000"/>
              <a:gd name="f33" fmla="+- f22 0 f31"/>
              <a:gd name="f34" fmla="+- f21 0 f32"/>
              <a:gd name="f35" fmla="*/ f31 29289 1"/>
              <a:gd name="f36" fmla="*/ f32 29289 1"/>
              <a:gd name="f37" fmla="*/ f31 f18 1"/>
              <a:gd name="f38" fmla="*/ f32 f18 1"/>
              <a:gd name="f39" fmla="*/ f35 1 100000"/>
              <a:gd name="f40" fmla="*/ f36 1 100000"/>
              <a:gd name="f41" fmla="*/ f34 f18 1"/>
              <a:gd name="f42" fmla="*/ f33 f18 1"/>
              <a:gd name="f43" fmla="+- f39 0 f40"/>
              <a:gd name="f44" fmla="?: f43 f39 f40"/>
              <a:gd name="f45" fmla="+- f21 0 f44"/>
              <a:gd name="f46" fmla="+- f22 0 f44"/>
              <a:gd name="f47" fmla="*/ f44 f18 1"/>
              <a:gd name="f48" fmla="*/ f45 f18 1"/>
              <a:gd name="f49" fmla="*/ f46 f18 1"/>
            </a:gdLst>
            <a:ahLst/>
            <a:cxnLst>
              <a:cxn ang="3cd4">
                <a:pos x="hc" y="t"/>
              </a:cxn>
              <a:cxn ang="0">
                <a:pos x="r" y="vc"/>
              </a:cxn>
              <a:cxn ang="cd4">
                <a:pos x="hc" y="b"/>
              </a:cxn>
              <a:cxn ang="cd2">
                <a:pos x="l" y="vc"/>
              </a:cxn>
            </a:cxnLst>
            <a:rect l="f47" t="f47" r="f48" b="f49"/>
            <a:pathLst>
              <a:path>
                <a:moveTo>
                  <a:pt x="f37" y="f23"/>
                </a:moveTo>
                <a:lnTo>
                  <a:pt x="f41" y="f23"/>
                </a:lnTo>
                <a:arcTo wR="f38" hR="f38" stAng="f2" swAng="f1"/>
                <a:lnTo>
                  <a:pt x="f26" y="f42"/>
                </a:lnTo>
                <a:arcTo wR="f37" hR="f37" stAng="f6" swAng="f1"/>
                <a:lnTo>
                  <a:pt x="f38" y="f27"/>
                </a:lnTo>
                <a:arcTo wR="f38" hR="f38" stAng="f1" swAng="f1"/>
                <a:lnTo>
                  <a:pt x="f23" y="f37"/>
                </a:lnTo>
                <a:arcTo wR="f37" hR="f37" stAng="f0" swAng="f1"/>
                <a:close/>
              </a:path>
            </a:pathLst>
          </a:custGeom>
          <a:gradFill>
            <a:gsLst>
              <a:gs pos="0">
                <a:srgbClr val="A4D4E5"/>
              </a:gs>
              <a:gs pos="100000">
                <a:srgbClr val="96CCE0"/>
              </a:gs>
            </a:gsLst>
            <a:lin ang="5400000"/>
          </a:gradFill>
          <a:ln w="6345" cap="flat">
            <a:solidFill>
              <a:srgbClr val="36AFCE"/>
            </a:solidFill>
            <a:prstDash val="solid"/>
            <a:miter/>
          </a:ln>
        </p:spPr>
        <p:txBody>
          <a:bodyPr vert="horz" wrap="square" lIns="68580" tIns="34290" rIns="68580" bIns="34290" anchor="ctr" anchorCtr="1" compatLnSpc="1">
            <a:noAutofit/>
          </a:bodyPr>
          <a:lstStyle/>
          <a:p>
            <a:pPr marL="0" marR="0" lvl="0" indent="0" algn="ctr" defTabSz="3429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350" i="0" u="none" strike="noStrike" kern="0" cap="none" spc="0" baseline="0">
                <a:solidFill>
                  <a:srgbClr val="000000"/>
                </a:solidFill>
                <a:uFillTx/>
                <a:latin typeface="Roboto Light"/>
              </a:rPr>
              <a:t>Conferencias y paneles en los Congresos</a:t>
            </a:r>
          </a:p>
        </p:txBody>
      </p:sp>
      <p:sp>
        <p:nvSpPr>
          <p:cNvPr id="22" name="11 Redondear rectángulo de esquina diagonal"/>
          <p:cNvSpPr/>
          <p:nvPr/>
        </p:nvSpPr>
        <p:spPr>
          <a:xfrm>
            <a:off x="3830677" y="782570"/>
            <a:ext cx="2147020" cy="482208"/>
          </a:xfrm>
          <a:custGeom>
            <a:avLst/>
            <a:gdLst>
              <a:gd name="f0" fmla="val 10800000"/>
              <a:gd name="f1" fmla="val 5400000"/>
              <a:gd name="f2" fmla="val 16200000"/>
              <a:gd name="f3" fmla="val w"/>
              <a:gd name="f4" fmla="val h"/>
              <a:gd name="f5" fmla="val ss"/>
              <a:gd name="f6" fmla="val 0"/>
              <a:gd name="f7" fmla="val 16667"/>
              <a:gd name="f8" fmla="abs f3"/>
              <a:gd name="f9" fmla="abs f4"/>
              <a:gd name="f10" fmla="abs f5"/>
              <a:gd name="f11" fmla="?: f8 f3 1"/>
              <a:gd name="f12" fmla="?: f9 f4 1"/>
              <a:gd name="f13" fmla="?: f10 f5 1"/>
              <a:gd name="f14" fmla="*/ f11 1 21600"/>
              <a:gd name="f15" fmla="*/ f12 1 21600"/>
              <a:gd name="f16" fmla="*/ 21600 f11 1"/>
              <a:gd name="f17" fmla="*/ 21600 f12 1"/>
              <a:gd name="f18" fmla="min f15 f14"/>
              <a:gd name="f19" fmla="*/ f16 1 f13"/>
              <a:gd name="f20" fmla="*/ f17 1 f13"/>
              <a:gd name="f21" fmla="val f19"/>
              <a:gd name="f22" fmla="val f20"/>
              <a:gd name="f23" fmla="*/ f6 f18 1"/>
              <a:gd name="f24" fmla="+- f22 0 f6"/>
              <a:gd name="f25" fmla="+- f21 0 f6"/>
              <a:gd name="f26" fmla="*/ f21 f18 1"/>
              <a:gd name="f27" fmla="*/ f22 f18 1"/>
              <a:gd name="f28" fmla="min f25 f24"/>
              <a:gd name="f29" fmla="*/ f28 f7 1"/>
              <a:gd name="f30" fmla="*/ f28 f6 1"/>
              <a:gd name="f31" fmla="*/ f29 1 100000"/>
              <a:gd name="f32" fmla="*/ f30 1 100000"/>
              <a:gd name="f33" fmla="+- f22 0 f31"/>
              <a:gd name="f34" fmla="+- f21 0 f32"/>
              <a:gd name="f35" fmla="*/ f31 29289 1"/>
              <a:gd name="f36" fmla="*/ f32 29289 1"/>
              <a:gd name="f37" fmla="*/ f31 f18 1"/>
              <a:gd name="f38" fmla="*/ f32 f18 1"/>
              <a:gd name="f39" fmla="*/ f35 1 100000"/>
              <a:gd name="f40" fmla="*/ f36 1 100000"/>
              <a:gd name="f41" fmla="*/ f34 f18 1"/>
              <a:gd name="f42" fmla="*/ f33 f18 1"/>
              <a:gd name="f43" fmla="+- f39 0 f40"/>
              <a:gd name="f44" fmla="?: f43 f39 f40"/>
              <a:gd name="f45" fmla="+- f21 0 f44"/>
              <a:gd name="f46" fmla="+- f22 0 f44"/>
              <a:gd name="f47" fmla="*/ f44 f18 1"/>
              <a:gd name="f48" fmla="*/ f45 f18 1"/>
              <a:gd name="f49" fmla="*/ f46 f18 1"/>
            </a:gdLst>
            <a:ahLst/>
            <a:cxnLst>
              <a:cxn ang="3cd4">
                <a:pos x="hc" y="t"/>
              </a:cxn>
              <a:cxn ang="0">
                <a:pos x="r" y="vc"/>
              </a:cxn>
              <a:cxn ang="cd4">
                <a:pos x="hc" y="b"/>
              </a:cxn>
              <a:cxn ang="cd2">
                <a:pos x="l" y="vc"/>
              </a:cxn>
            </a:cxnLst>
            <a:rect l="f47" t="f47" r="f48" b="f49"/>
            <a:pathLst>
              <a:path>
                <a:moveTo>
                  <a:pt x="f37" y="f23"/>
                </a:moveTo>
                <a:lnTo>
                  <a:pt x="f41" y="f23"/>
                </a:lnTo>
                <a:arcTo wR="f38" hR="f38" stAng="f2" swAng="f1"/>
                <a:lnTo>
                  <a:pt x="f26" y="f42"/>
                </a:lnTo>
                <a:arcTo wR="f37" hR="f37" stAng="f6" swAng="f1"/>
                <a:lnTo>
                  <a:pt x="f38" y="f27"/>
                </a:lnTo>
                <a:arcTo wR="f38" hR="f38" stAng="f1" swAng="f1"/>
                <a:lnTo>
                  <a:pt x="f23" y="f37"/>
                </a:lnTo>
                <a:arcTo wR="f37" hR="f37" stAng="f0" swAng="f1"/>
                <a:close/>
              </a:path>
            </a:pathLst>
          </a:custGeom>
          <a:gradFill>
            <a:gsLst>
              <a:gs pos="0">
                <a:srgbClr val="A4D4E5"/>
              </a:gs>
              <a:gs pos="100000">
                <a:srgbClr val="96CCE0"/>
              </a:gs>
            </a:gsLst>
            <a:lin ang="5400000"/>
          </a:gradFill>
          <a:ln w="6345" cap="flat">
            <a:solidFill>
              <a:srgbClr val="36AFCE"/>
            </a:solidFill>
            <a:prstDash val="solid"/>
            <a:miter/>
          </a:ln>
        </p:spPr>
        <p:txBody>
          <a:bodyPr vert="horz" wrap="square" lIns="68580" tIns="34290" rIns="68580" bIns="34290" anchor="ctr" anchorCtr="1" compatLnSpc="1">
            <a:noAutofit/>
          </a:bodyPr>
          <a:lstStyle/>
          <a:p>
            <a:pPr marL="0" marR="0" lvl="0" indent="0" algn="ctr" defTabSz="3429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350" i="0" u="none" strike="noStrike" kern="0" cap="none" spc="0" baseline="0">
                <a:solidFill>
                  <a:srgbClr val="000000"/>
                </a:solidFill>
                <a:uFillTx/>
                <a:latin typeface="Roboto Light"/>
              </a:rPr>
              <a:t>Investigación y Ensayos Clínicos</a:t>
            </a:r>
          </a:p>
        </p:txBody>
      </p:sp>
      <p:sp>
        <p:nvSpPr>
          <p:cNvPr id="23" name="19 Rectángulo"/>
          <p:cNvSpPr/>
          <p:nvPr/>
        </p:nvSpPr>
        <p:spPr>
          <a:xfrm>
            <a:off x="5774271" y="2432057"/>
            <a:ext cx="2010582" cy="1102199"/>
          </a:xfrm>
          <a:prstGeom prst="rect">
            <a:avLst/>
          </a:prstGeom>
          <a:gradFill>
            <a:gsLst>
              <a:gs pos="0">
                <a:srgbClr val="4BA788"/>
              </a:gs>
              <a:gs pos="100000">
                <a:srgbClr val="17A07B"/>
              </a:gs>
            </a:gsLst>
            <a:lin ang="5400000"/>
          </a:gradFill>
          <a:ln w="6345" cap="flat">
            <a:solidFill>
              <a:srgbClr val="1D9A78"/>
            </a:solidFill>
            <a:prstDash val="solid"/>
            <a:miter/>
          </a:ln>
        </p:spPr>
        <p:txBody>
          <a:bodyPr vert="horz" wrap="square" lIns="68580" tIns="34290" rIns="68580" bIns="34290" anchor="ctr" anchorCtr="1" compatLnSpc="1">
            <a:noAutofit/>
          </a:bodyPr>
          <a:lstStyle/>
          <a:p>
            <a:pPr marL="0" marR="0" lvl="0" indent="0" algn="ctr" defTabSz="3429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200" i="0" u="none" strike="noStrike" kern="0" cap="none" spc="0" baseline="0">
                <a:solidFill>
                  <a:srgbClr val="FFFFFF"/>
                </a:solidFill>
                <a:uFillTx/>
                <a:latin typeface="Roboto Light"/>
              </a:rPr>
              <a:t>Mejores Currícula</a:t>
            </a:r>
          </a:p>
          <a:p>
            <a:pPr marL="0" marR="0" lvl="0" indent="0" algn="ctr" defTabSz="3429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200" i="0" u="none" strike="noStrike" kern="0" cap="none" spc="0" baseline="0">
                <a:solidFill>
                  <a:srgbClr val="FFFFFF"/>
                </a:solidFill>
                <a:uFillTx/>
                <a:latin typeface="Roboto Light"/>
              </a:rPr>
              <a:t>Mayores Rentas</a:t>
            </a:r>
          </a:p>
          <a:p>
            <a:pPr marL="0" marR="0" lvl="0" indent="0" algn="ctr" defTabSz="3429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200" i="0" u="none" strike="noStrike" kern="0" cap="none" spc="0" baseline="0">
                <a:solidFill>
                  <a:srgbClr val="FFFFFF"/>
                </a:solidFill>
                <a:uFillTx/>
                <a:latin typeface="Roboto Light"/>
              </a:rPr>
              <a:t>Puestos de Jefatura asistencial  y Cátedras</a:t>
            </a:r>
          </a:p>
          <a:p>
            <a:pPr marL="0" marR="0" lvl="0" indent="0" algn="ctr" defTabSz="3429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200" i="0" u="none" strike="noStrike" kern="0" cap="none" spc="0" baseline="0">
                <a:solidFill>
                  <a:srgbClr val="FFFFFF"/>
                </a:solidFill>
                <a:uFillTx/>
                <a:latin typeface="Roboto Light"/>
              </a:rPr>
              <a:t>Control de revistas y Sociedades Científicas</a:t>
            </a:r>
          </a:p>
        </p:txBody>
      </p:sp>
      <p:sp>
        <p:nvSpPr>
          <p:cNvPr id="24" name="21 Flecha doblada"/>
          <p:cNvSpPr/>
          <p:nvPr/>
        </p:nvSpPr>
        <p:spPr>
          <a:xfrm rot="5400013">
            <a:off x="3677341" y="967280"/>
            <a:ext cx="2768428" cy="3762344"/>
          </a:xfrm>
          <a:custGeom>
            <a:avLst/>
            <a:gdLst>
              <a:gd name="f0" fmla="val 10800000"/>
              <a:gd name="f1" fmla="val 5400000"/>
              <a:gd name="f2" fmla="val 16200000"/>
              <a:gd name="f3" fmla="val 180"/>
              <a:gd name="f4" fmla="val w"/>
              <a:gd name="f5" fmla="val h"/>
              <a:gd name="f6" fmla="val ss"/>
              <a:gd name="f7" fmla="val 0"/>
              <a:gd name="f8" fmla="+- 0 0 5400000"/>
              <a:gd name="f9" fmla="val 11421"/>
              <a:gd name="f10" fmla="val 15522"/>
              <a:gd name="f11" fmla="val 25000"/>
              <a:gd name="f12" fmla="val 43750"/>
              <a:gd name="f13" fmla="+- 0 0 -360"/>
              <a:gd name="f14" fmla="+- 0 0 -180"/>
              <a:gd name="f15" fmla="+- 0 0 -90"/>
              <a:gd name="f16" fmla="abs f4"/>
              <a:gd name="f17" fmla="abs f5"/>
              <a:gd name="f18" fmla="abs f6"/>
              <a:gd name="f19" fmla="*/ f13 f0 1"/>
              <a:gd name="f20" fmla="*/ f14 f0 1"/>
              <a:gd name="f21" fmla="*/ f15 f0 1"/>
              <a:gd name="f22" fmla="?: f16 f4 1"/>
              <a:gd name="f23" fmla="?: f17 f5 1"/>
              <a:gd name="f24" fmla="?: f18 f6 1"/>
              <a:gd name="f25" fmla="*/ f19 1 f3"/>
              <a:gd name="f26" fmla="*/ f20 1 f3"/>
              <a:gd name="f27" fmla="*/ f21 1 f3"/>
              <a:gd name="f28" fmla="*/ f22 1 21600"/>
              <a:gd name="f29" fmla="*/ f23 1 21600"/>
              <a:gd name="f30" fmla="*/ 21600 f22 1"/>
              <a:gd name="f31" fmla="*/ 21600 f23 1"/>
              <a:gd name="f32" fmla="+- f25 0 f1"/>
              <a:gd name="f33" fmla="+- f26 0 f1"/>
              <a:gd name="f34" fmla="+- f27 0 f1"/>
              <a:gd name="f35" fmla="min f29 f28"/>
              <a:gd name="f36" fmla="*/ f30 1 f24"/>
              <a:gd name="f37" fmla="*/ f31 1 f24"/>
              <a:gd name="f38" fmla="val f36"/>
              <a:gd name="f39" fmla="val f37"/>
              <a:gd name="f40" fmla="*/ f7 f35 1"/>
              <a:gd name="f41" fmla="+- f39 0 f7"/>
              <a:gd name="f42" fmla="+- f38 0 f7"/>
              <a:gd name="f43" fmla="*/ f38 f35 1"/>
              <a:gd name="f44" fmla="*/ f39 f35 1"/>
              <a:gd name="f45" fmla="min f42 f41"/>
              <a:gd name="f46" fmla="*/ f45 f9 1"/>
              <a:gd name="f47" fmla="*/ f45 f10 1"/>
              <a:gd name="f48" fmla="*/ f45 f11 1"/>
              <a:gd name="f49" fmla="*/ f45 f12 1"/>
              <a:gd name="f50" fmla="*/ f46 1 100000"/>
              <a:gd name="f51" fmla="*/ f47 1 100000"/>
              <a:gd name="f52" fmla="*/ f48 1 100000"/>
              <a:gd name="f53" fmla="*/ f49 1 100000"/>
              <a:gd name="f54" fmla="*/ f50 1 2"/>
              <a:gd name="f55" fmla="+- f38 0 f52"/>
              <a:gd name="f56" fmla="+- f53 0 f50"/>
              <a:gd name="f57" fmla="*/ f53 f35 1"/>
              <a:gd name="f58" fmla="*/ f51 f35 1"/>
              <a:gd name="f59" fmla="*/ f50 f35 1"/>
              <a:gd name="f60" fmla="+- f51 0 f54"/>
              <a:gd name="f61" fmla="max f56 0"/>
              <a:gd name="f62" fmla="*/ f55 f35 1"/>
              <a:gd name="f63" fmla="*/ f54 f35 1"/>
              <a:gd name="f64" fmla="+- f50 f61 0"/>
              <a:gd name="f65" fmla="+- f60 f50 0"/>
              <a:gd name="f66" fmla="+- f60 f53 0"/>
              <a:gd name="f67" fmla="*/ f60 f35 1"/>
              <a:gd name="f68" fmla="*/ f61 f35 1"/>
              <a:gd name="f69" fmla="+- f65 f60 0"/>
              <a:gd name="f70" fmla="*/ f66 f35 1"/>
              <a:gd name="f71" fmla="*/ f65 f35 1"/>
              <a:gd name="f72" fmla="*/ f64 f35 1"/>
              <a:gd name="f73" fmla="*/ f69 f35 1"/>
            </a:gdLst>
            <a:ahLst/>
            <a:cxnLst>
              <a:cxn ang="3cd4">
                <a:pos x="hc" y="t"/>
              </a:cxn>
              <a:cxn ang="0">
                <a:pos x="r" y="vc"/>
              </a:cxn>
              <a:cxn ang="cd4">
                <a:pos x="hc" y="b"/>
              </a:cxn>
              <a:cxn ang="cd2">
                <a:pos x="l" y="vc"/>
              </a:cxn>
              <a:cxn ang="f32">
                <a:pos x="f62" y="f40"/>
              </a:cxn>
              <a:cxn ang="f33">
                <a:pos x="f62" y="f73"/>
              </a:cxn>
              <a:cxn ang="f33">
                <a:pos x="f63" y="f44"/>
              </a:cxn>
              <a:cxn ang="f34">
                <a:pos x="f43" y="f58"/>
              </a:cxn>
            </a:cxnLst>
            <a:rect l="f40" t="f40" r="f43" b="f44"/>
            <a:pathLst>
              <a:path>
                <a:moveTo>
                  <a:pt x="f40" y="f44"/>
                </a:moveTo>
                <a:lnTo>
                  <a:pt x="f40" y="f70"/>
                </a:lnTo>
                <a:arcTo wR="f57" hR="f57" stAng="f0" swAng="f1"/>
                <a:lnTo>
                  <a:pt x="f62" y="f67"/>
                </a:lnTo>
                <a:lnTo>
                  <a:pt x="f62" y="f40"/>
                </a:lnTo>
                <a:lnTo>
                  <a:pt x="f43" y="f58"/>
                </a:lnTo>
                <a:lnTo>
                  <a:pt x="f62" y="f73"/>
                </a:lnTo>
                <a:lnTo>
                  <a:pt x="f62" y="f71"/>
                </a:lnTo>
                <a:lnTo>
                  <a:pt x="f72" y="f71"/>
                </a:lnTo>
                <a:arcTo wR="f68" hR="f68" stAng="f2" swAng="f8"/>
                <a:lnTo>
                  <a:pt x="f59" y="f44"/>
                </a:lnTo>
                <a:close/>
              </a:path>
            </a:pathLst>
          </a:custGeom>
          <a:solidFill>
            <a:srgbClr val="1D6FA9"/>
          </a:solidFill>
          <a:ln w="19046" cap="flat">
            <a:solidFill>
              <a:srgbClr val="FFFFFF"/>
            </a:solidFill>
            <a:prstDash val="solid"/>
            <a:miter/>
          </a:ln>
        </p:spPr>
        <p:txBody>
          <a:bodyPr vert="horz" wrap="square" lIns="68580" tIns="34290" rIns="68580" bIns="34290" anchor="ctr" anchorCtr="1" compatLnSpc="1">
            <a:noAutofit/>
          </a:bodyPr>
          <a:lstStyle/>
          <a:p>
            <a:pPr marL="0" marR="0" lvl="0" indent="0" algn="ctr" defTabSz="3429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350" i="0" u="none" strike="noStrike" kern="0" cap="none" spc="0" baseline="0">
              <a:solidFill>
                <a:srgbClr val="000000"/>
              </a:solidFill>
              <a:uFillTx/>
              <a:latin typeface="Roboto Light"/>
            </a:endParaRPr>
          </a:p>
        </p:txBody>
      </p:sp>
    </p:spTree>
    <p:extLst>
      <p:ext uri="{BB962C8B-B14F-4D97-AF65-F5344CB8AC3E}">
        <p14:creationId xmlns:p14="http://schemas.microsoft.com/office/powerpoint/2010/main" val="108752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500"/>
                                  </p:stCondLst>
                                  <p:childTnLst>
                                    <p:set>
                                      <p:cBhvr>
                                        <p:cTn id="21" dur="1" fill="hold">
                                          <p:stCondLst>
                                            <p:cond delay="0"/>
                                          </p:stCondLst>
                                        </p:cTn>
                                        <p:tgtEl>
                                          <p:spTgt spid="21"/>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500"/>
                                  </p:stCondLst>
                                  <p:childTnLst>
                                    <p:set>
                                      <p:cBhvr>
                                        <p:cTn id="24" dur="1" fill="hold">
                                          <p:stCondLst>
                                            <p:cond delay="0"/>
                                          </p:stCondLst>
                                        </p:cTn>
                                        <p:tgtEl>
                                          <p:spTgt spid="20"/>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50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1500"/>
                            </p:stCondLst>
                            <p:childTnLst>
                              <p:par>
                                <p:cTn id="29" presetID="1" presetClass="entr" presetSubtype="0" fill="hold" grpId="0" nodeType="afterEffect">
                                  <p:stCondLst>
                                    <p:cond delay="50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F1CD97-84A9-419E-BE04-03FA0A33A894}"/>
              </a:ext>
            </a:extLst>
          </p:cNvPr>
          <p:cNvSpPr>
            <a:spLocks noGrp="1"/>
          </p:cNvSpPr>
          <p:nvPr>
            <p:ph type="title"/>
          </p:nvPr>
        </p:nvSpPr>
        <p:spPr>
          <a:xfrm>
            <a:off x="457200" y="1484784"/>
            <a:ext cx="8210811" cy="3893653"/>
          </a:xfrm>
        </p:spPr>
        <p:txBody>
          <a:bodyPr/>
          <a:lstStyle/>
          <a:p>
            <a:r>
              <a:rPr lang="es-ES" sz="2800" b="1" i="1" dirty="0"/>
              <a:t>La disponibilidad de pruebas de los beneficios sobre la supervivencia global y calidad de vida de los fármacos contra el cáncer aprobado por la EMA estudio de cohorte retrospectivo de aprobaciones de drogas 2009-13</a:t>
            </a:r>
            <a:br>
              <a:rPr lang="es-ES" sz="2800" b="1" i="1" dirty="0"/>
            </a:br>
            <a:r>
              <a:rPr lang="es-ES" sz="2800" i="1" dirty="0"/>
              <a:t>BMJ 2017; 359 </a:t>
            </a:r>
            <a:r>
              <a:rPr lang="es-ES" sz="2800" i="1" dirty="0" err="1"/>
              <a:t>doi</a:t>
            </a:r>
            <a:r>
              <a:rPr lang="es-ES" sz="2800" i="1" dirty="0"/>
              <a:t>: </a:t>
            </a:r>
            <a:r>
              <a:rPr lang="es-ES" sz="2800" i="1" dirty="0">
                <a:hlinkClick r:id="rId2"/>
              </a:rPr>
              <a:t>https://doi.org/10.1136/bmj.j4530</a:t>
            </a:r>
            <a:r>
              <a:rPr lang="es-ES" sz="2800" i="1" dirty="0"/>
              <a:t> (publicado el 04 de octubre de 2017)  </a:t>
            </a:r>
            <a:endParaRPr lang="es-ES" sz="2800" dirty="0"/>
          </a:p>
        </p:txBody>
      </p:sp>
      <p:sp>
        <p:nvSpPr>
          <p:cNvPr id="4" name="Marcador de número de diapositiva 3">
            <a:extLst>
              <a:ext uri="{FF2B5EF4-FFF2-40B4-BE49-F238E27FC236}">
                <a16:creationId xmlns:a16="http://schemas.microsoft.com/office/drawing/2014/main" id="{112807FB-2816-4FAF-910E-8C6229CC7EC1}"/>
              </a:ext>
            </a:extLst>
          </p:cNvPr>
          <p:cNvSpPr>
            <a:spLocks noGrp="1"/>
          </p:cNvSpPr>
          <p:nvPr>
            <p:ph type="sldNum" sz="quarter" idx="12"/>
          </p:nvPr>
        </p:nvSpPr>
        <p:spPr/>
        <p:txBody>
          <a:bodyPr/>
          <a:lstStyle/>
          <a:p>
            <a:fld id="{C7FAE25F-A5F4-47C1-8872-7D057BF5616F}" type="slidenum">
              <a:rPr lang="es-ES" smtClean="0"/>
              <a:pPr/>
              <a:t>27</a:t>
            </a:fld>
            <a:endParaRPr lang="es-ES" dirty="0"/>
          </a:p>
        </p:txBody>
      </p:sp>
    </p:spTree>
    <p:extLst>
      <p:ext uri="{BB962C8B-B14F-4D97-AF65-F5344CB8AC3E}">
        <p14:creationId xmlns:p14="http://schemas.microsoft.com/office/powerpoint/2010/main" val="2569855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3EE510-38C9-4F7C-9E7F-64C266397ABC}"/>
              </a:ext>
            </a:extLst>
          </p:cNvPr>
          <p:cNvSpPr>
            <a:spLocks noGrp="1"/>
          </p:cNvSpPr>
          <p:nvPr>
            <p:ph type="title"/>
          </p:nvPr>
        </p:nvSpPr>
        <p:spPr/>
        <p:txBody>
          <a:bodyPr/>
          <a:lstStyle/>
          <a:p>
            <a:r>
              <a:rPr lang="es-ES" b="1" dirty="0"/>
              <a:t>	La EMA concluye </a:t>
            </a:r>
          </a:p>
        </p:txBody>
      </p:sp>
      <p:sp>
        <p:nvSpPr>
          <p:cNvPr id="3" name="Marcador de contenido 2">
            <a:extLst>
              <a:ext uri="{FF2B5EF4-FFF2-40B4-BE49-F238E27FC236}">
                <a16:creationId xmlns:a16="http://schemas.microsoft.com/office/drawing/2014/main" id="{4F859747-CC45-4587-8828-8F6566637D8D}"/>
              </a:ext>
            </a:extLst>
          </p:cNvPr>
          <p:cNvSpPr>
            <a:spLocks noGrp="1"/>
          </p:cNvSpPr>
          <p:nvPr>
            <p:ph idx="1"/>
          </p:nvPr>
        </p:nvSpPr>
        <p:spPr>
          <a:noFill/>
        </p:spPr>
        <p:txBody>
          <a:bodyPr>
            <a:normAutofit/>
          </a:bodyPr>
          <a:lstStyle/>
          <a:p>
            <a:r>
              <a:rPr lang="es-ES" sz="2400" dirty="0"/>
              <a:t>La evaluación sistemática de las homologaciones de Oncología por la EMA en 2009-13 muestra que </a:t>
            </a:r>
            <a:r>
              <a:rPr lang="es-ES" sz="2400" b="1" dirty="0"/>
              <a:t>la mayoría de medicamentos en el mercado sin evidencia de beneficio en la supervivencia o la calidad de vida</a:t>
            </a:r>
          </a:p>
          <a:p>
            <a:endParaRPr lang="es-ES" sz="2800" dirty="0"/>
          </a:p>
          <a:p>
            <a:r>
              <a:rPr lang="es-ES" sz="1900" dirty="0"/>
              <a:t>Un mínimo de 3,3 años después de la entrada en el mercado no había todavía ninguna evidencia concluyente de que estos fármacos ampliaran o mejoraran la vida de la mayoría de las indicaciones de cáncer. </a:t>
            </a:r>
          </a:p>
          <a:p>
            <a:pPr marL="0" indent="0">
              <a:buNone/>
            </a:pPr>
            <a:endParaRPr lang="es-ES" sz="1900" dirty="0"/>
          </a:p>
          <a:p>
            <a:r>
              <a:rPr lang="es-ES" sz="1900" dirty="0"/>
              <a:t>Cuando hubo ganancias de supervivencia sobre las opciones existentes de tratamiento o el placebo, eran a menudo marginales.</a:t>
            </a:r>
          </a:p>
        </p:txBody>
      </p:sp>
      <p:sp>
        <p:nvSpPr>
          <p:cNvPr id="4" name="Marcador de número de diapositiva 3">
            <a:extLst>
              <a:ext uri="{FF2B5EF4-FFF2-40B4-BE49-F238E27FC236}">
                <a16:creationId xmlns:a16="http://schemas.microsoft.com/office/drawing/2014/main" id="{A8EFD582-D201-49B3-BF53-EFCE63B324B2}"/>
              </a:ext>
            </a:extLst>
          </p:cNvPr>
          <p:cNvSpPr>
            <a:spLocks noGrp="1"/>
          </p:cNvSpPr>
          <p:nvPr>
            <p:ph type="sldNum" sz="quarter" idx="12"/>
          </p:nvPr>
        </p:nvSpPr>
        <p:spPr/>
        <p:txBody>
          <a:bodyPr/>
          <a:lstStyle/>
          <a:p>
            <a:fld id="{C7FAE25F-A5F4-47C1-8872-7D057BF5616F}" type="slidenum">
              <a:rPr lang="es-ES" smtClean="0"/>
              <a:pPr/>
              <a:t>28</a:t>
            </a:fld>
            <a:endParaRPr lang="es-ES" dirty="0"/>
          </a:p>
        </p:txBody>
      </p:sp>
    </p:spTree>
    <p:extLst>
      <p:ext uri="{BB962C8B-B14F-4D97-AF65-F5344CB8AC3E}">
        <p14:creationId xmlns:p14="http://schemas.microsoft.com/office/powerpoint/2010/main" val="3586427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8720"/>
            <a:ext cx="8229600" cy="1440160"/>
          </a:xfrm>
          <a:solidFill>
            <a:schemeClr val="tx2">
              <a:lumMod val="20000"/>
              <a:lumOff val="80000"/>
            </a:schemeClr>
          </a:solidFill>
        </p:spPr>
        <p:txBody>
          <a:bodyPr>
            <a:noAutofit/>
          </a:bodyPr>
          <a:lstStyle/>
          <a:p>
            <a:r>
              <a:rPr lang="es-ES" sz="3600" b="1" dirty="0"/>
              <a:t>El marketing está repleto de GRANDES MENTIRAS</a:t>
            </a:r>
            <a:r>
              <a:rPr lang="es-ES" sz="3600" dirty="0"/>
              <a:t> </a:t>
            </a:r>
          </a:p>
        </p:txBody>
      </p:sp>
      <p:sp>
        <p:nvSpPr>
          <p:cNvPr id="5" name="Marcador de número de diapositiva 4"/>
          <p:cNvSpPr>
            <a:spLocks noGrp="1"/>
          </p:cNvSpPr>
          <p:nvPr>
            <p:ph type="sldNum" sz="quarter" idx="12"/>
          </p:nvPr>
        </p:nvSpPr>
        <p:spPr/>
        <p:txBody>
          <a:bodyPr/>
          <a:lstStyle/>
          <a:p>
            <a:fld id="{C7FAE25F-A5F4-47C1-8872-7D057BF5616F}" type="slidenum">
              <a:rPr lang="es-ES" smtClean="0"/>
              <a:pPr/>
              <a:t>29</a:t>
            </a:fld>
            <a:endParaRPr lang="es-ES" dirty="0"/>
          </a:p>
        </p:txBody>
      </p:sp>
      <p:sp>
        <p:nvSpPr>
          <p:cNvPr id="3" name="Rectángulo 2"/>
          <p:cNvSpPr/>
          <p:nvPr/>
        </p:nvSpPr>
        <p:spPr>
          <a:xfrm>
            <a:off x="457200" y="2967335"/>
            <a:ext cx="8229600" cy="2554545"/>
          </a:xfrm>
          <a:prstGeom prst="rect">
            <a:avLst/>
          </a:prstGeom>
        </p:spPr>
        <p:txBody>
          <a:bodyPr wrap="square">
            <a:spAutoFit/>
          </a:bodyPr>
          <a:lstStyle/>
          <a:p>
            <a:pPr algn="ctr"/>
            <a:r>
              <a:rPr lang="es-ES" sz="4000" b="1" u="sng" dirty="0"/>
              <a:t>Necesitamos y debemos </a:t>
            </a:r>
            <a:r>
              <a:rPr lang="es-ES" sz="4000" b="1" dirty="0"/>
              <a:t>exigir una nueva ética de la comunicación política sanitaria y especialmente en crisis</a:t>
            </a:r>
            <a:endParaRPr lang="es-ES" sz="4000" dirty="0"/>
          </a:p>
        </p:txBody>
      </p:sp>
    </p:spTree>
    <p:extLst>
      <p:ext uri="{BB962C8B-B14F-4D97-AF65-F5344CB8AC3E}">
        <p14:creationId xmlns:p14="http://schemas.microsoft.com/office/powerpoint/2010/main" val="1425724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portada">
            <a:extLst>
              <a:ext uri="{FF2B5EF4-FFF2-40B4-BE49-F238E27FC236}">
                <a16:creationId xmlns:a16="http://schemas.microsoft.com/office/drawing/2014/main" id="{43FF23C2-1346-4430-A3B1-EA28C0BD92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975" y="0"/>
            <a:ext cx="9324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04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36A4458-1618-4C31-9E81-01614626B55F}"/>
              </a:ext>
            </a:extLst>
          </p:cNvPr>
          <p:cNvSpPr>
            <a:spLocks noGrp="1" noChangeArrowheads="1"/>
          </p:cNvSpPr>
          <p:nvPr>
            <p:ph type="title" idx="4294967295"/>
          </p:nvPr>
        </p:nvSpPr>
        <p:spPr/>
        <p:txBody>
          <a:bodyPr>
            <a:normAutofit/>
          </a:bodyPr>
          <a:lstStyle/>
          <a:p>
            <a:pPr eaLnBrk="1" hangingPunct="1"/>
            <a:r>
              <a:rPr lang="es-ES_tradnl" altLang="es-ES" sz="3200" b="1" dirty="0">
                <a:ea typeface="ＭＳ Ｐゴシック" panose="020B0600070205080204" pitchFamily="34" charset="-128"/>
              </a:rPr>
              <a:t>Las prioridades en investigación: </a:t>
            </a:r>
            <a:br>
              <a:rPr lang="es-ES_tradnl" altLang="es-ES" sz="3200" b="1" dirty="0">
                <a:ea typeface="ＭＳ Ｐゴシック" panose="020B0600070205080204" pitchFamily="34" charset="-128"/>
              </a:rPr>
            </a:br>
            <a:r>
              <a:rPr lang="es-ES_tradnl" altLang="es-ES" sz="3200" b="1" dirty="0">
                <a:ea typeface="ＭＳ Ｐゴシック" panose="020B0600070205080204" pitchFamily="34" charset="-128"/>
              </a:rPr>
              <a:t>factores comerciales, no necesidades en salud</a:t>
            </a:r>
          </a:p>
        </p:txBody>
      </p:sp>
      <p:sp>
        <p:nvSpPr>
          <p:cNvPr id="27651" name="Rectangle 3">
            <a:extLst>
              <a:ext uri="{FF2B5EF4-FFF2-40B4-BE49-F238E27FC236}">
                <a16:creationId xmlns:a16="http://schemas.microsoft.com/office/drawing/2014/main" id="{68A9B5DF-F2F0-42F4-BC58-41A689AC58AD}"/>
              </a:ext>
            </a:extLst>
          </p:cNvPr>
          <p:cNvSpPr>
            <a:spLocks noGrp="1" noChangeArrowheads="1"/>
          </p:cNvSpPr>
          <p:nvPr>
            <p:ph type="body" idx="4294967295"/>
          </p:nvPr>
        </p:nvSpPr>
        <p:spPr>
          <a:xfrm>
            <a:off x="457200" y="1916113"/>
            <a:ext cx="8229600" cy="4210050"/>
          </a:xfrm>
        </p:spPr>
        <p:txBody>
          <a:bodyPr/>
          <a:lstStyle/>
          <a:p>
            <a:pPr eaLnBrk="1" hangingPunct="1">
              <a:lnSpc>
                <a:spcPct val="80000"/>
              </a:lnSpc>
              <a:buFontTx/>
              <a:buNone/>
            </a:pPr>
            <a:endParaRPr lang="es-ES" altLang="es-ES" sz="1800">
              <a:ea typeface="ＭＳ Ｐゴシック" panose="020B0600070205080204" pitchFamily="34" charset="-128"/>
            </a:endParaRPr>
          </a:p>
          <a:p>
            <a:pPr eaLnBrk="1" hangingPunct="1">
              <a:lnSpc>
                <a:spcPct val="80000"/>
              </a:lnSpc>
              <a:buFontTx/>
              <a:buNone/>
            </a:pPr>
            <a:r>
              <a:rPr lang="es-ES" altLang="es-ES" sz="1800">
                <a:ea typeface="ＭＳ Ｐゴシック" panose="020B0600070205080204" pitchFamily="34" charset="-128"/>
              </a:rPr>
              <a:t>	</a:t>
            </a:r>
            <a:r>
              <a:rPr lang="es-ES" altLang="es-ES" sz="2800">
                <a:ea typeface="ＭＳ Ｐゴシック" panose="020B0600070205080204" pitchFamily="34" charset="-128"/>
              </a:rPr>
              <a:t>25.000 </a:t>
            </a:r>
            <a:r>
              <a:rPr lang="es-ES" altLang="es-ES" sz="2000">
                <a:ea typeface="ＭＳ Ｐゴシック" panose="020B0600070205080204" pitchFamily="34" charset="-128"/>
              </a:rPr>
              <a:t>personas mueren cada año en la UE por falta de antibióticos eficaces. </a:t>
            </a:r>
            <a:r>
              <a:rPr lang="es-ES" altLang="es-ES" sz="1000">
                <a:ea typeface="ＭＳ Ｐゴシック" panose="020B0600070205080204" pitchFamily="34" charset="-128"/>
                <a:hlinkClick r:id="rId2"/>
              </a:rPr>
              <a:t>http://ec.europa.eu/dgs/health_food-safety/amr/index_en.htm</a:t>
            </a:r>
            <a:endParaRPr lang="es-ES" altLang="es-ES" sz="1000">
              <a:ea typeface="ＭＳ Ｐゴシック" panose="020B0600070205080204" pitchFamily="34" charset="-128"/>
            </a:endParaRPr>
          </a:p>
          <a:p>
            <a:pPr eaLnBrk="1" hangingPunct="1">
              <a:lnSpc>
                <a:spcPct val="80000"/>
              </a:lnSpc>
              <a:buFontTx/>
              <a:buNone/>
            </a:pPr>
            <a:endParaRPr lang="es-ES" altLang="es-ES" sz="1000">
              <a:ea typeface="ＭＳ Ｐゴシック" panose="020B0600070205080204" pitchFamily="34" charset="-128"/>
            </a:endParaRPr>
          </a:p>
          <a:p>
            <a:pPr eaLnBrk="1" hangingPunct="1">
              <a:lnSpc>
                <a:spcPct val="80000"/>
              </a:lnSpc>
              <a:buFontTx/>
              <a:buNone/>
            </a:pPr>
            <a:r>
              <a:rPr lang="es-ES" altLang="es-ES" sz="1800">
                <a:ea typeface="ＭＳ Ｐゴシック" panose="020B0600070205080204" pitchFamily="34" charset="-128"/>
              </a:rPr>
              <a:t>	</a:t>
            </a:r>
            <a:r>
              <a:rPr lang="es-ES" altLang="es-ES" sz="2800">
                <a:ea typeface="ＭＳ Ｐゴシック" panose="020B0600070205080204" pitchFamily="34" charset="-128"/>
              </a:rPr>
              <a:t>1.000.000</a:t>
            </a:r>
            <a:r>
              <a:rPr lang="es-ES" altLang="es-ES" sz="1800">
                <a:ea typeface="ＭＳ Ｐゴシック" panose="020B0600070205080204" pitchFamily="34" charset="-128"/>
              </a:rPr>
              <a:t> </a:t>
            </a:r>
            <a:r>
              <a:rPr lang="es-ES" altLang="es-ES" sz="2000">
                <a:ea typeface="ＭＳ Ｐゴシック" panose="020B0600070205080204" pitchFamily="34" charset="-128"/>
              </a:rPr>
              <a:t>de niños mueren en el mundo cada año por neumonía no tratada y sepsis. </a:t>
            </a:r>
            <a:r>
              <a:rPr lang="es-ES" altLang="es-ES" sz="1000">
                <a:ea typeface="ＭＳ Ｐゴシック" panose="020B0600070205080204" pitchFamily="34" charset="-128"/>
                <a:hlinkClick r:id="rId3"/>
              </a:rPr>
              <a:t>http://www.who.int/mediacentre/factsheets/fs331/en/</a:t>
            </a:r>
            <a:endParaRPr lang="es-ES" altLang="es-ES" sz="1000">
              <a:ea typeface="ＭＳ Ｐゴシック" panose="020B0600070205080204" pitchFamily="34" charset="-128"/>
            </a:endParaRPr>
          </a:p>
          <a:p>
            <a:pPr eaLnBrk="1" hangingPunct="1">
              <a:lnSpc>
                <a:spcPct val="80000"/>
              </a:lnSpc>
              <a:buFontTx/>
              <a:buNone/>
            </a:pPr>
            <a:endParaRPr lang="es-ES" altLang="es-ES" sz="1000">
              <a:ea typeface="ＭＳ Ｐゴシック" panose="020B0600070205080204" pitchFamily="34" charset="-128"/>
            </a:endParaRPr>
          </a:p>
          <a:p>
            <a:pPr eaLnBrk="1" hangingPunct="1">
              <a:lnSpc>
                <a:spcPct val="80000"/>
              </a:lnSpc>
              <a:buFontTx/>
              <a:buNone/>
            </a:pPr>
            <a:r>
              <a:rPr lang="es-ES" altLang="es-ES" sz="2400">
                <a:ea typeface="ＭＳ Ｐゴシック" panose="020B0600070205080204" pitchFamily="34" charset="-128"/>
              </a:rPr>
              <a:t>	El 85% de los nuevos medicamentos no son innovadores, no aportan ventaja (me-too)</a:t>
            </a:r>
          </a:p>
          <a:p>
            <a:pPr eaLnBrk="1" hangingPunct="1">
              <a:lnSpc>
                <a:spcPct val="80000"/>
              </a:lnSpc>
              <a:buFontTx/>
              <a:buNone/>
            </a:pPr>
            <a:endParaRPr lang="es-ES" altLang="es-ES" sz="2400">
              <a:ea typeface="ＭＳ Ｐゴシック" panose="020B0600070205080204" pitchFamily="34" charset="-128"/>
            </a:endParaRPr>
          </a:p>
          <a:p>
            <a:pPr eaLnBrk="1" hangingPunct="1">
              <a:lnSpc>
                <a:spcPct val="80000"/>
              </a:lnSpc>
              <a:buFontTx/>
              <a:buNone/>
            </a:pPr>
            <a:r>
              <a:rPr lang="es-ES" altLang="es-ES" sz="2400">
                <a:ea typeface="ＭＳ Ｐゴシック" panose="020B0600070205080204" pitchFamily="34" charset="-128"/>
              </a:rPr>
              <a:t>	El 75% de la innovación real de los últimos años está financiada directamente por sector público</a:t>
            </a:r>
            <a:endParaRPr lang="es-ES_tradnl" altLang="es-ES" sz="1400">
              <a:ea typeface="ＭＳ Ｐゴシック" panose="020B0600070205080204" pitchFamily="34" charset="-128"/>
            </a:endParaRPr>
          </a:p>
          <a:p>
            <a:pPr eaLnBrk="1" hangingPunct="1">
              <a:lnSpc>
                <a:spcPct val="80000"/>
              </a:lnSpc>
              <a:buFontTx/>
              <a:buNone/>
            </a:pPr>
            <a:r>
              <a:rPr lang="es-ES" altLang="es-ES" sz="1400">
                <a:ea typeface="ＭＳ Ｐゴシック" panose="020B0600070205080204" pitchFamily="34" charset="-128"/>
              </a:rPr>
              <a:t>	</a:t>
            </a:r>
            <a:r>
              <a:rPr lang="es-ES_tradnl" altLang="es-ES" sz="1400">
                <a:ea typeface="ＭＳ Ｐゴシック" panose="020B0600070205080204" pitchFamily="34" charset="-128"/>
                <a:hlinkClick r:id="rId4"/>
              </a:rPr>
              <a:t>http://touch.latimes.com/#section/-1/article/p2p-84832405/</a:t>
            </a:r>
            <a:endParaRPr lang="es-ES_tradnl" altLang="es-ES" sz="1400">
              <a:ea typeface="ＭＳ Ｐゴシック" panose="020B0600070205080204" pitchFamily="34" charset="-128"/>
            </a:endParaRPr>
          </a:p>
          <a:p>
            <a:pPr eaLnBrk="1" hangingPunct="1">
              <a:lnSpc>
                <a:spcPct val="80000"/>
              </a:lnSpc>
              <a:buFontTx/>
              <a:buNone/>
            </a:pPr>
            <a:endParaRPr lang="es-ES" altLang="es-ES" sz="1000">
              <a:ea typeface="ＭＳ Ｐゴシック" panose="020B0600070205080204" pitchFamily="34" charset="-128"/>
            </a:endParaRPr>
          </a:p>
          <a:p>
            <a:pPr eaLnBrk="1" hangingPunct="1">
              <a:lnSpc>
                <a:spcPct val="80000"/>
              </a:lnSpc>
              <a:buFontTx/>
              <a:buNone/>
            </a:pPr>
            <a:endParaRPr lang="es-ES" altLang="es-ES" sz="1000">
              <a:ea typeface="ＭＳ Ｐゴシック" panose="020B0600070205080204" pitchFamily="34" charset="-128"/>
            </a:endParaRPr>
          </a:p>
        </p:txBody>
      </p:sp>
    </p:spTree>
    <p:extLst>
      <p:ext uri="{BB962C8B-B14F-4D97-AF65-F5344CB8AC3E}">
        <p14:creationId xmlns:p14="http://schemas.microsoft.com/office/powerpoint/2010/main" val="1257253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5C484DC-9138-4EFA-945A-74DF26BDD0ED}"/>
              </a:ext>
            </a:extLst>
          </p:cNvPr>
          <p:cNvSpPr>
            <a:spLocks noGrp="1" noChangeArrowheads="1"/>
          </p:cNvSpPr>
          <p:nvPr>
            <p:ph type="title" idx="4294967295"/>
          </p:nvPr>
        </p:nvSpPr>
        <p:spPr/>
        <p:txBody>
          <a:bodyPr/>
          <a:lstStyle/>
          <a:p>
            <a:pPr eaLnBrk="1" hangingPunct="1"/>
            <a:r>
              <a:rPr lang="es-ES_tradnl" altLang="es-ES" sz="2800" b="1" dirty="0">
                <a:ea typeface="ＭＳ Ｐゴシック" panose="020B0600070205080204" pitchFamily="34" charset="-128"/>
              </a:rPr>
              <a:t>Problemas en cómo se hace la investigación</a:t>
            </a:r>
          </a:p>
        </p:txBody>
      </p:sp>
      <p:sp>
        <p:nvSpPr>
          <p:cNvPr id="28675" name="Rectangle 3">
            <a:extLst>
              <a:ext uri="{FF2B5EF4-FFF2-40B4-BE49-F238E27FC236}">
                <a16:creationId xmlns:a16="http://schemas.microsoft.com/office/drawing/2014/main" id="{7D506442-3345-40B8-9AE3-83DA90162E3B}"/>
              </a:ext>
            </a:extLst>
          </p:cNvPr>
          <p:cNvSpPr>
            <a:spLocks noGrp="1" noChangeArrowheads="1"/>
          </p:cNvSpPr>
          <p:nvPr>
            <p:ph type="body" idx="4294967295"/>
          </p:nvPr>
        </p:nvSpPr>
        <p:spPr>
          <a:xfrm>
            <a:off x="457200" y="1628775"/>
            <a:ext cx="8229600" cy="4895850"/>
          </a:xfrm>
        </p:spPr>
        <p:txBody>
          <a:bodyPr/>
          <a:lstStyle/>
          <a:p>
            <a:pPr eaLnBrk="1" hangingPunct="1">
              <a:lnSpc>
                <a:spcPct val="80000"/>
              </a:lnSpc>
              <a:buFontTx/>
              <a:buNone/>
            </a:pPr>
            <a:endParaRPr lang="es-ES" altLang="es-ES" sz="1200" dirty="0">
              <a:ea typeface="ＭＳ Ｐゴシック" panose="020B0600070205080204" pitchFamily="34" charset="-128"/>
            </a:endParaRPr>
          </a:p>
          <a:p>
            <a:pPr eaLnBrk="1" hangingPunct="1">
              <a:lnSpc>
                <a:spcPct val="80000"/>
              </a:lnSpc>
            </a:pPr>
            <a:r>
              <a:rPr lang="es-ES" altLang="es-ES" sz="2000" dirty="0">
                <a:ea typeface="ＭＳ Ｐゴシック" panose="020B0600070205080204" pitchFamily="34" charset="-128"/>
              </a:rPr>
              <a:t>Dudas sobre la </a:t>
            </a:r>
            <a:r>
              <a:rPr lang="es-ES" altLang="es-ES" sz="2000" b="1" dirty="0">
                <a:ea typeface="ＭＳ Ｐゴシック" panose="020B0600070205080204" pitchFamily="34" charset="-128"/>
              </a:rPr>
              <a:t>imparcialidad de los ensayos </a:t>
            </a:r>
            <a:r>
              <a:rPr lang="es-ES" altLang="es-ES" sz="2000" dirty="0">
                <a:ea typeface="ＭＳ Ｐゴシック" panose="020B0600070205080204" pitchFamily="34" charset="-128"/>
              </a:rPr>
              <a:t>financiados por la industria (sesgos, comparadores, etc.)</a:t>
            </a:r>
          </a:p>
          <a:p>
            <a:pPr eaLnBrk="1" hangingPunct="1">
              <a:lnSpc>
                <a:spcPct val="80000"/>
              </a:lnSpc>
            </a:pPr>
            <a:endParaRPr lang="es-ES" altLang="es-ES" sz="2000" dirty="0">
              <a:ea typeface="ＭＳ Ｐゴシック" panose="020B0600070205080204" pitchFamily="34" charset="-128"/>
            </a:endParaRPr>
          </a:p>
          <a:p>
            <a:pPr eaLnBrk="1" hangingPunct="1">
              <a:lnSpc>
                <a:spcPct val="80000"/>
              </a:lnSpc>
            </a:pPr>
            <a:r>
              <a:rPr lang="es-ES" altLang="es-ES" sz="2000" dirty="0">
                <a:ea typeface="ＭＳ Ｐゴシック" panose="020B0600070205080204" pitchFamily="34" charset="-128"/>
              </a:rPr>
              <a:t>Repetición de estudios, más riesgo para más pacientes</a:t>
            </a:r>
          </a:p>
          <a:p>
            <a:pPr eaLnBrk="1" hangingPunct="1">
              <a:lnSpc>
                <a:spcPct val="80000"/>
              </a:lnSpc>
              <a:buFontTx/>
              <a:buNone/>
            </a:pPr>
            <a:endParaRPr lang="es-ES" altLang="es-ES" sz="2000" dirty="0">
              <a:ea typeface="ＭＳ Ｐゴシック" panose="020B0600070205080204" pitchFamily="34" charset="-128"/>
            </a:endParaRPr>
          </a:p>
          <a:p>
            <a:pPr eaLnBrk="1" hangingPunct="1">
              <a:lnSpc>
                <a:spcPct val="80000"/>
              </a:lnSpc>
            </a:pPr>
            <a:r>
              <a:rPr lang="es-ES" altLang="es-ES" sz="2000" dirty="0">
                <a:ea typeface="ＭＳ Ｐゴシック" panose="020B0600070205080204" pitchFamily="34" charset="-128"/>
              </a:rPr>
              <a:t> </a:t>
            </a:r>
            <a:r>
              <a:rPr lang="es-ES" altLang="es-ES" sz="2000" b="1" dirty="0">
                <a:ea typeface="ＭＳ Ｐゴシック" panose="020B0600070205080204" pitchFamily="34" charset="-128"/>
              </a:rPr>
              <a:t>85% de la investigación publicada no es útil </a:t>
            </a:r>
            <a:r>
              <a:rPr lang="es-ES" altLang="es-ES" sz="2000" dirty="0">
                <a:ea typeface="ＭＳ Ｐゴシック" panose="020B0600070205080204" pitchFamily="34" charset="-128"/>
              </a:rPr>
              <a:t>(J </a:t>
            </a:r>
            <a:r>
              <a:rPr lang="es-ES" altLang="es-ES" sz="2000" dirty="0" err="1">
                <a:ea typeface="ＭＳ Ｐゴシック" panose="020B0600070205080204" pitchFamily="34" charset="-128"/>
              </a:rPr>
              <a:t>Ioannidis</a:t>
            </a:r>
            <a:r>
              <a:rPr lang="es-ES" altLang="es-ES" sz="2000" dirty="0">
                <a:ea typeface="ＭＳ Ｐゴシック" panose="020B0600070205080204" pitchFamily="34" charset="-128"/>
              </a:rPr>
              <a:t>)</a:t>
            </a:r>
          </a:p>
          <a:p>
            <a:pPr eaLnBrk="1" hangingPunct="1">
              <a:lnSpc>
                <a:spcPct val="80000"/>
              </a:lnSpc>
            </a:pPr>
            <a:endParaRPr lang="es-ES" altLang="es-ES" sz="2000" dirty="0">
              <a:ea typeface="ＭＳ Ｐゴシック" panose="020B0600070205080204" pitchFamily="34" charset="-128"/>
            </a:endParaRPr>
          </a:p>
          <a:p>
            <a:pPr eaLnBrk="1" hangingPunct="1">
              <a:lnSpc>
                <a:spcPct val="80000"/>
              </a:lnSpc>
            </a:pPr>
            <a:r>
              <a:rPr lang="es-ES" altLang="es-ES" sz="2000" b="1" dirty="0">
                <a:ea typeface="ＭＳ Ｐゴシック" panose="020B0600070205080204" pitchFamily="34" charset="-128"/>
              </a:rPr>
              <a:t>Retrasos por falta de la información </a:t>
            </a:r>
            <a:r>
              <a:rPr lang="es-ES" altLang="es-ES" sz="2000" dirty="0">
                <a:ea typeface="ＭＳ Ｐゴシック" panose="020B0600070205080204" pitchFamily="34" charset="-128"/>
              </a:rPr>
              <a:t>de otros grupos de investigación, falta de transparencia</a:t>
            </a:r>
          </a:p>
          <a:p>
            <a:pPr eaLnBrk="1" hangingPunct="1">
              <a:lnSpc>
                <a:spcPct val="80000"/>
              </a:lnSpc>
            </a:pPr>
            <a:endParaRPr lang="es-ES" altLang="es-ES" sz="2000" dirty="0">
              <a:ea typeface="ＭＳ Ｐゴシック" panose="020B0600070205080204" pitchFamily="34" charset="-128"/>
            </a:endParaRPr>
          </a:p>
          <a:p>
            <a:pPr eaLnBrk="1" hangingPunct="1">
              <a:lnSpc>
                <a:spcPct val="80000"/>
              </a:lnSpc>
            </a:pPr>
            <a:r>
              <a:rPr lang="es-ES" altLang="es-ES" sz="2000" b="1" dirty="0">
                <a:ea typeface="ＭＳ Ｐゴシック" panose="020B0600070205080204" pitchFamily="34" charset="-128"/>
              </a:rPr>
              <a:t>Escritores “fantasma</a:t>
            </a:r>
            <a:r>
              <a:rPr lang="es-ES" altLang="es-ES" sz="2000" dirty="0">
                <a:ea typeface="ＭＳ Ｐゴシック" panose="020B0600070205080204" pitchFamily="34" charset="-128"/>
              </a:rPr>
              <a:t>” (artículos financiados por empresa)</a:t>
            </a:r>
          </a:p>
          <a:p>
            <a:pPr eaLnBrk="1" hangingPunct="1">
              <a:lnSpc>
                <a:spcPct val="80000"/>
              </a:lnSpc>
            </a:pPr>
            <a:endParaRPr lang="es-ES" altLang="es-ES" sz="2000" dirty="0">
              <a:ea typeface="ＭＳ Ｐゴシック" panose="020B0600070205080204" pitchFamily="34" charset="-128"/>
            </a:endParaRPr>
          </a:p>
          <a:p>
            <a:pPr eaLnBrk="1" hangingPunct="1">
              <a:lnSpc>
                <a:spcPct val="80000"/>
              </a:lnSpc>
            </a:pPr>
            <a:r>
              <a:rPr lang="es-ES" altLang="es-ES" sz="2000" dirty="0">
                <a:ea typeface="ＭＳ Ｐゴシック" panose="020B0600070205080204" pitchFamily="34" charset="-128"/>
              </a:rPr>
              <a:t>Sesgos de publicación: solamente lo que salió bien</a:t>
            </a:r>
          </a:p>
        </p:txBody>
      </p:sp>
    </p:spTree>
    <p:extLst>
      <p:ext uri="{BB962C8B-B14F-4D97-AF65-F5344CB8AC3E}">
        <p14:creationId xmlns:p14="http://schemas.microsoft.com/office/powerpoint/2010/main" val="1724425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F1F1DA0E-CB72-460D-A986-72405D7C9F01}"/>
              </a:ext>
            </a:extLst>
          </p:cNvPr>
          <p:cNvSpPr>
            <a:spLocks noGrp="1"/>
          </p:cNvSpPr>
          <p:nvPr>
            <p:ph type="sldNum" sz="quarter" idx="12"/>
          </p:nvPr>
        </p:nvSpPr>
        <p:spPr/>
        <p:txBody>
          <a:bodyPr/>
          <a:lstStyle/>
          <a:p>
            <a:fld id="{C7FAE25F-A5F4-47C1-8872-7D057BF5616F}" type="slidenum">
              <a:rPr lang="es-ES" smtClean="0"/>
              <a:pPr/>
              <a:t>32</a:t>
            </a:fld>
            <a:endParaRPr lang="es-ES" dirty="0"/>
          </a:p>
        </p:txBody>
      </p:sp>
      <p:sp>
        <p:nvSpPr>
          <p:cNvPr id="6" name="Rectángulo 5">
            <a:extLst>
              <a:ext uri="{FF2B5EF4-FFF2-40B4-BE49-F238E27FC236}">
                <a16:creationId xmlns:a16="http://schemas.microsoft.com/office/drawing/2014/main" id="{D14EFE67-F27E-48A8-BB8F-57B597198B1C}"/>
              </a:ext>
            </a:extLst>
          </p:cNvPr>
          <p:cNvSpPr/>
          <p:nvPr/>
        </p:nvSpPr>
        <p:spPr>
          <a:xfrm rot="20623589">
            <a:off x="610730" y="1155594"/>
            <a:ext cx="6696744" cy="1477328"/>
          </a:xfrm>
          <a:prstGeom prst="rect">
            <a:avLst/>
          </a:prstGeom>
        </p:spPr>
        <p:txBody>
          <a:bodyPr wrap="square">
            <a:spAutoFit/>
          </a:bodyPr>
          <a:lstStyle/>
          <a:p>
            <a:r>
              <a:rPr lang="es-ES" sz="2400" b="1" dirty="0"/>
              <a:t>La manipulación de la evidencia científica en la medicina con fines mercadotécnicos Fernando Laredo Sánchez*</a:t>
            </a:r>
          </a:p>
          <a:p>
            <a:r>
              <a:rPr lang="es-ES" sz="1600" b="1" dirty="0" err="1"/>
              <a:t>Med</a:t>
            </a:r>
            <a:r>
              <a:rPr lang="es-ES" sz="1600" b="1" dirty="0"/>
              <a:t> </a:t>
            </a:r>
            <a:r>
              <a:rPr lang="es-ES" sz="1600" b="1" dirty="0" err="1"/>
              <a:t>Int</a:t>
            </a:r>
            <a:r>
              <a:rPr lang="es-ES" sz="1600" b="1" dirty="0"/>
              <a:t> Mex 2011;27(5):419</a:t>
            </a:r>
          </a:p>
        </p:txBody>
      </p:sp>
      <p:sp>
        <p:nvSpPr>
          <p:cNvPr id="7" name="Rectángulo 6">
            <a:extLst>
              <a:ext uri="{FF2B5EF4-FFF2-40B4-BE49-F238E27FC236}">
                <a16:creationId xmlns:a16="http://schemas.microsoft.com/office/drawing/2014/main" id="{8CB9880D-9480-430D-8873-C46C7D06A8CF}"/>
              </a:ext>
            </a:extLst>
          </p:cNvPr>
          <p:cNvSpPr/>
          <p:nvPr/>
        </p:nvSpPr>
        <p:spPr>
          <a:xfrm>
            <a:off x="971600" y="5046275"/>
            <a:ext cx="7416824" cy="830997"/>
          </a:xfrm>
          <a:prstGeom prst="rect">
            <a:avLst/>
          </a:prstGeom>
        </p:spPr>
        <p:txBody>
          <a:bodyPr wrap="square">
            <a:spAutoFit/>
          </a:bodyPr>
          <a:lstStyle/>
          <a:p>
            <a:pPr algn="ctr"/>
            <a:r>
              <a:rPr lang="en-US" sz="2800" b="1" dirty="0">
                <a:solidFill>
                  <a:srgbClr val="000000"/>
                </a:solidFill>
                <a:latin typeface="arial" panose="020B0604020202020204" pitchFamily="34" charset="0"/>
              </a:rPr>
              <a:t>Why Most Clinical Research Is Not Useful.</a:t>
            </a:r>
          </a:p>
          <a:p>
            <a:pPr algn="ctr"/>
            <a:r>
              <a:rPr lang="en-US" sz="2000" u="sng" dirty="0">
                <a:solidFill>
                  <a:srgbClr val="660066"/>
                </a:solidFill>
                <a:latin typeface="arial" panose="020B0604020202020204" pitchFamily="34" charset="0"/>
                <a:hlinkClick r:id="rId3"/>
              </a:rPr>
              <a:t>Ioannidis JP</a:t>
            </a:r>
            <a:r>
              <a:rPr lang="en-US" sz="2000" baseline="30000" dirty="0">
                <a:solidFill>
                  <a:srgbClr val="000000"/>
                </a:solidFill>
                <a:latin typeface="arial" panose="020B0604020202020204" pitchFamily="34" charset="0"/>
              </a:rPr>
              <a:t>1,2</a:t>
            </a:r>
            <a:r>
              <a:rPr lang="en-US" sz="2000" dirty="0">
                <a:solidFill>
                  <a:srgbClr val="000000"/>
                </a:solidFill>
                <a:latin typeface="arial" panose="020B0604020202020204" pitchFamily="34" charset="0"/>
              </a:rPr>
              <a:t>.</a:t>
            </a:r>
            <a:endParaRPr lang="en-US" sz="2000" b="0" i="0" dirty="0">
              <a:solidFill>
                <a:srgbClr val="000000"/>
              </a:solidFill>
              <a:effectLst/>
              <a:latin typeface="arial" panose="020B0604020202020204" pitchFamily="34" charset="0"/>
            </a:endParaRPr>
          </a:p>
        </p:txBody>
      </p:sp>
      <p:sp>
        <p:nvSpPr>
          <p:cNvPr id="8" name="Rectángulo 7">
            <a:extLst>
              <a:ext uri="{FF2B5EF4-FFF2-40B4-BE49-F238E27FC236}">
                <a16:creationId xmlns:a16="http://schemas.microsoft.com/office/drawing/2014/main" id="{6D5CFB5A-063B-4B2F-9835-86DB64D5E4E7}"/>
              </a:ext>
            </a:extLst>
          </p:cNvPr>
          <p:cNvSpPr/>
          <p:nvPr/>
        </p:nvSpPr>
        <p:spPr>
          <a:xfrm>
            <a:off x="1878904" y="3410997"/>
            <a:ext cx="6941568" cy="954107"/>
          </a:xfrm>
          <a:prstGeom prst="rect">
            <a:avLst/>
          </a:prstGeom>
        </p:spPr>
        <p:txBody>
          <a:bodyPr wrap="square">
            <a:spAutoFit/>
          </a:bodyPr>
          <a:lstStyle/>
          <a:p>
            <a:pPr algn="ctr"/>
            <a:r>
              <a:rPr lang="en-US" sz="2800" b="1" dirty="0">
                <a:solidFill>
                  <a:srgbClr val="333333"/>
                </a:solidFill>
                <a:latin typeface="interfaceregular"/>
              </a:rPr>
              <a:t>Richard Smith: Medical research—still a scandal  BMJ </a:t>
            </a:r>
            <a:r>
              <a:rPr lang="en-US" sz="2000" b="1" dirty="0">
                <a:solidFill>
                  <a:srgbClr val="999999"/>
                </a:solidFill>
                <a:latin typeface="Yanone Kaffeesatz"/>
              </a:rPr>
              <a:t>January 31, 2014</a:t>
            </a:r>
            <a:endParaRPr lang="en-US" sz="2800" b="1" i="0" dirty="0">
              <a:solidFill>
                <a:srgbClr val="999999"/>
              </a:solidFill>
              <a:effectLst/>
              <a:latin typeface="Yanone Kaffeesatz"/>
            </a:endParaRPr>
          </a:p>
        </p:txBody>
      </p:sp>
    </p:spTree>
    <p:extLst>
      <p:ext uri="{BB962C8B-B14F-4D97-AF65-F5344CB8AC3E}">
        <p14:creationId xmlns:p14="http://schemas.microsoft.com/office/powerpoint/2010/main" val="4291563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4105BD7-7588-43DF-AA42-F71B4B52DD0E}"/>
              </a:ext>
            </a:extLst>
          </p:cNvPr>
          <p:cNvSpPr>
            <a:spLocks noGrp="1"/>
          </p:cNvSpPr>
          <p:nvPr>
            <p:ph type="sldNum" sz="quarter" idx="12"/>
          </p:nvPr>
        </p:nvSpPr>
        <p:spPr/>
        <p:txBody>
          <a:bodyPr/>
          <a:lstStyle/>
          <a:p>
            <a:fld id="{C7FAE25F-A5F4-47C1-8872-7D057BF5616F}" type="slidenum">
              <a:rPr lang="es-ES" smtClean="0"/>
              <a:pPr/>
              <a:t>33</a:t>
            </a:fld>
            <a:endParaRPr lang="es-ES" dirty="0"/>
          </a:p>
        </p:txBody>
      </p:sp>
      <p:pic>
        <p:nvPicPr>
          <p:cNvPr id="4" name="Imagen 3">
            <a:extLst>
              <a:ext uri="{FF2B5EF4-FFF2-40B4-BE49-F238E27FC236}">
                <a16:creationId xmlns:a16="http://schemas.microsoft.com/office/drawing/2014/main" id="{E01FF425-E0C8-40FC-9F89-67D24BC1FC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332656"/>
            <a:ext cx="7308304" cy="4208772"/>
          </a:xfrm>
          <a:prstGeom prst="rect">
            <a:avLst/>
          </a:prstGeom>
        </p:spPr>
      </p:pic>
      <p:sp>
        <p:nvSpPr>
          <p:cNvPr id="3" name="CuadroTexto 2">
            <a:extLst>
              <a:ext uri="{FF2B5EF4-FFF2-40B4-BE49-F238E27FC236}">
                <a16:creationId xmlns:a16="http://schemas.microsoft.com/office/drawing/2014/main" id="{61A95352-FB89-424F-A06A-51D9E570B288}"/>
              </a:ext>
            </a:extLst>
          </p:cNvPr>
          <p:cNvSpPr txBox="1"/>
          <p:nvPr/>
        </p:nvSpPr>
        <p:spPr>
          <a:xfrm>
            <a:off x="539552" y="4925669"/>
            <a:ext cx="8064896" cy="646331"/>
          </a:xfrm>
          <a:prstGeom prst="rect">
            <a:avLst/>
          </a:prstGeom>
          <a:noFill/>
        </p:spPr>
        <p:txBody>
          <a:bodyPr wrap="square" rtlCol="0">
            <a:spAutoFit/>
          </a:bodyPr>
          <a:lstStyle/>
          <a:p>
            <a:pPr algn="ctr"/>
            <a:r>
              <a:rPr lang="es-ES" sz="3600" b="1" dirty="0"/>
              <a:t>¿A que hay que esperar para hacer algo?</a:t>
            </a:r>
          </a:p>
        </p:txBody>
      </p:sp>
    </p:spTree>
    <p:extLst>
      <p:ext uri="{BB962C8B-B14F-4D97-AF65-F5344CB8AC3E}">
        <p14:creationId xmlns:p14="http://schemas.microsoft.com/office/powerpoint/2010/main" val="811751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73A8AD17-6361-4504-9C0F-D705A0154814}"/>
              </a:ext>
            </a:extLst>
          </p:cNvPr>
          <p:cNvSpPr>
            <a:spLocks noChangeArrowheads="1"/>
          </p:cNvSpPr>
          <p:nvPr/>
        </p:nvSpPr>
        <p:spPr bwMode="auto">
          <a:xfrm>
            <a:off x="827088" y="2924175"/>
            <a:ext cx="1296987" cy="1081088"/>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400" b="1"/>
              <a:t>PRECIOS </a:t>
            </a:r>
          </a:p>
          <a:p>
            <a:pPr algn="ctr" eaLnBrk="1" hangingPunct="1">
              <a:spcBef>
                <a:spcPct val="0"/>
              </a:spcBef>
              <a:buFontTx/>
              <a:buNone/>
            </a:pPr>
            <a:r>
              <a:rPr lang="es-ES" altLang="es-ES" sz="1400" b="1"/>
              <a:t>ABUSIVOS</a:t>
            </a:r>
          </a:p>
        </p:txBody>
      </p:sp>
      <p:sp>
        <p:nvSpPr>
          <p:cNvPr id="38915" name="Rectangle 3">
            <a:extLst>
              <a:ext uri="{FF2B5EF4-FFF2-40B4-BE49-F238E27FC236}">
                <a16:creationId xmlns:a16="http://schemas.microsoft.com/office/drawing/2014/main" id="{36B6F1BE-947D-4B46-90E2-BC4248430A41}"/>
              </a:ext>
            </a:extLst>
          </p:cNvPr>
          <p:cNvSpPr>
            <a:spLocks noChangeArrowheads="1"/>
          </p:cNvSpPr>
          <p:nvPr/>
        </p:nvSpPr>
        <p:spPr bwMode="auto">
          <a:xfrm>
            <a:off x="5867400" y="908050"/>
            <a:ext cx="1728788" cy="914400"/>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400" b="1" dirty="0"/>
              <a:t>Precio Marca</a:t>
            </a:r>
          </a:p>
          <a:p>
            <a:pPr algn="ctr" eaLnBrk="1" hangingPunct="1">
              <a:spcBef>
                <a:spcPct val="0"/>
              </a:spcBef>
              <a:buFontTx/>
              <a:buNone/>
            </a:pPr>
            <a:r>
              <a:rPr lang="es-ES" altLang="es-ES" sz="1200" b="1" dirty="0"/>
              <a:t>(Coste + I&amp;D +</a:t>
            </a:r>
          </a:p>
          <a:p>
            <a:pPr algn="ctr" eaLnBrk="1" hangingPunct="1">
              <a:spcBef>
                <a:spcPct val="0"/>
              </a:spcBef>
              <a:buFontTx/>
              <a:buNone/>
            </a:pPr>
            <a:r>
              <a:rPr lang="es-ES" altLang="es-ES" sz="1200" b="1" dirty="0"/>
              <a:t>Beneficio </a:t>
            </a:r>
          </a:p>
          <a:p>
            <a:pPr algn="ctr" eaLnBrk="1" hangingPunct="1">
              <a:spcBef>
                <a:spcPct val="0"/>
              </a:spcBef>
              <a:buFontTx/>
              <a:buNone/>
            </a:pPr>
            <a:r>
              <a:rPr lang="es-ES" altLang="es-ES" sz="1200" b="1" dirty="0"/>
              <a:t>prudente)</a:t>
            </a:r>
          </a:p>
        </p:txBody>
      </p:sp>
      <p:sp>
        <p:nvSpPr>
          <p:cNvPr id="38916" name="Rectangle 4">
            <a:extLst>
              <a:ext uri="{FF2B5EF4-FFF2-40B4-BE49-F238E27FC236}">
                <a16:creationId xmlns:a16="http://schemas.microsoft.com/office/drawing/2014/main" id="{7C256154-11BA-4CB7-AB96-788645503137}"/>
              </a:ext>
            </a:extLst>
          </p:cNvPr>
          <p:cNvSpPr>
            <a:spLocks noChangeArrowheads="1"/>
          </p:cNvSpPr>
          <p:nvPr/>
        </p:nvSpPr>
        <p:spPr bwMode="auto">
          <a:xfrm>
            <a:off x="3203575" y="4581525"/>
            <a:ext cx="1296988" cy="1223963"/>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400" b="1"/>
              <a:t>Separar </a:t>
            </a:r>
          </a:p>
          <a:p>
            <a:pPr algn="ctr" eaLnBrk="1" hangingPunct="1">
              <a:spcBef>
                <a:spcPct val="0"/>
              </a:spcBef>
              <a:buFontTx/>
              <a:buNone/>
            </a:pPr>
            <a:r>
              <a:rPr lang="es-ES" altLang="es-ES" sz="1400" b="1"/>
              <a:t>Financiación </a:t>
            </a:r>
          </a:p>
          <a:p>
            <a:pPr algn="ctr" eaLnBrk="1" hangingPunct="1">
              <a:spcBef>
                <a:spcPct val="0"/>
              </a:spcBef>
              <a:buFontTx/>
              <a:buNone/>
            </a:pPr>
            <a:r>
              <a:rPr lang="es-ES" altLang="es-ES" sz="1400" b="1"/>
              <a:t>de la I&amp;D</a:t>
            </a:r>
          </a:p>
          <a:p>
            <a:pPr algn="ctr" eaLnBrk="1" hangingPunct="1">
              <a:spcBef>
                <a:spcPct val="0"/>
              </a:spcBef>
              <a:buFontTx/>
              <a:buNone/>
            </a:pPr>
            <a:r>
              <a:rPr lang="es-ES" altLang="es-ES" sz="1400" b="1"/>
              <a:t>(suprimir </a:t>
            </a:r>
          </a:p>
          <a:p>
            <a:pPr algn="ctr" eaLnBrk="1" hangingPunct="1">
              <a:spcBef>
                <a:spcPct val="0"/>
              </a:spcBef>
              <a:buFontTx/>
              <a:buNone/>
            </a:pPr>
            <a:r>
              <a:rPr lang="es-ES" altLang="es-ES" sz="1400" b="1"/>
              <a:t>patente)</a:t>
            </a:r>
          </a:p>
        </p:txBody>
      </p:sp>
      <p:sp>
        <p:nvSpPr>
          <p:cNvPr id="38917" name="Rectangle 5">
            <a:extLst>
              <a:ext uri="{FF2B5EF4-FFF2-40B4-BE49-F238E27FC236}">
                <a16:creationId xmlns:a16="http://schemas.microsoft.com/office/drawing/2014/main" id="{E25E9F43-2874-4B7F-B574-4F5049E1020F}"/>
              </a:ext>
            </a:extLst>
          </p:cNvPr>
          <p:cNvSpPr>
            <a:spLocks noChangeArrowheads="1"/>
          </p:cNvSpPr>
          <p:nvPr/>
        </p:nvSpPr>
        <p:spPr bwMode="auto">
          <a:xfrm>
            <a:off x="3203575" y="2924175"/>
            <a:ext cx="1296988" cy="1058863"/>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400" b="1"/>
              <a:t>Licencia </a:t>
            </a:r>
          </a:p>
          <a:p>
            <a:pPr algn="ctr" eaLnBrk="1" hangingPunct="1">
              <a:spcBef>
                <a:spcPct val="0"/>
              </a:spcBef>
              <a:buFontTx/>
              <a:buNone/>
            </a:pPr>
            <a:r>
              <a:rPr lang="es-ES" altLang="es-ES" sz="1400" b="1"/>
              <a:t>Obligatoria</a:t>
            </a:r>
          </a:p>
        </p:txBody>
      </p:sp>
      <p:sp>
        <p:nvSpPr>
          <p:cNvPr id="38918" name="Rectangle 6">
            <a:extLst>
              <a:ext uri="{FF2B5EF4-FFF2-40B4-BE49-F238E27FC236}">
                <a16:creationId xmlns:a16="http://schemas.microsoft.com/office/drawing/2014/main" id="{45B0FA8A-3CF6-410F-B088-C85D7EC88390}"/>
              </a:ext>
            </a:extLst>
          </p:cNvPr>
          <p:cNvSpPr>
            <a:spLocks noChangeArrowheads="1"/>
          </p:cNvSpPr>
          <p:nvPr/>
        </p:nvSpPr>
        <p:spPr bwMode="auto">
          <a:xfrm>
            <a:off x="5867400" y="5013325"/>
            <a:ext cx="1728788" cy="863600"/>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400" b="1"/>
              <a:t>Financiación</a:t>
            </a:r>
          </a:p>
          <a:p>
            <a:pPr algn="ctr" eaLnBrk="1" hangingPunct="1">
              <a:spcBef>
                <a:spcPct val="0"/>
              </a:spcBef>
              <a:buFontTx/>
              <a:buNone/>
            </a:pPr>
            <a:r>
              <a:rPr lang="es-ES" altLang="es-ES" sz="1400" b="1"/>
              <a:t>I&amp;D</a:t>
            </a:r>
          </a:p>
          <a:p>
            <a:pPr algn="ctr" eaLnBrk="1" hangingPunct="1">
              <a:spcBef>
                <a:spcPct val="0"/>
              </a:spcBef>
              <a:buFontTx/>
              <a:buNone/>
            </a:pPr>
            <a:r>
              <a:rPr lang="es-ES" altLang="es-ES" sz="1400" b="1"/>
              <a:t>independiente</a:t>
            </a:r>
          </a:p>
        </p:txBody>
      </p:sp>
      <p:sp>
        <p:nvSpPr>
          <p:cNvPr id="38919" name="Rectangle 7">
            <a:extLst>
              <a:ext uri="{FF2B5EF4-FFF2-40B4-BE49-F238E27FC236}">
                <a16:creationId xmlns:a16="http://schemas.microsoft.com/office/drawing/2014/main" id="{099E0DF2-A473-4F23-8723-525B620000CE}"/>
              </a:ext>
            </a:extLst>
          </p:cNvPr>
          <p:cNvSpPr>
            <a:spLocks noChangeArrowheads="1"/>
          </p:cNvSpPr>
          <p:nvPr/>
        </p:nvSpPr>
        <p:spPr bwMode="auto">
          <a:xfrm>
            <a:off x="5867400" y="2349500"/>
            <a:ext cx="1728788" cy="1223963"/>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s-ES_tradnl" altLang="es-ES" sz="1400" b="1"/>
          </a:p>
        </p:txBody>
      </p:sp>
      <p:sp>
        <p:nvSpPr>
          <p:cNvPr id="38920" name="Line 8">
            <a:extLst>
              <a:ext uri="{FF2B5EF4-FFF2-40B4-BE49-F238E27FC236}">
                <a16:creationId xmlns:a16="http://schemas.microsoft.com/office/drawing/2014/main" id="{02C123BA-1459-4986-BC06-CF0B39ECE8F3}"/>
              </a:ext>
            </a:extLst>
          </p:cNvPr>
          <p:cNvSpPr>
            <a:spLocks noChangeShapeType="1"/>
          </p:cNvSpPr>
          <p:nvPr/>
        </p:nvSpPr>
        <p:spPr bwMode="auto">
          <a:xfrm>
            <a:off x="1547813" y="4221163"/>
            <a:ext cx="1439862" cy="9366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b="1"/>
          </a:p>
        </p:txBody>
      </p:sp>
      <p:sp>
        <p:nvSpPr>
          <p:cNvPr id="38921" name="Line 9">
            <a:extLst>
              <a:ext uri="{FF2B5EF4-FFF2-40B4-BE49-F238E27FC236}">
                <a16:creationId xmlns:a16="http://schemas.microsoft.com/office/drawing/2014/main" id="{9FE48B7E-1D33-40BE-9744-11CC75E1124C}"/>
              </a:ext>
            </a:extLst>
          </p:cNvPr>
          <p:cNvSpPr>
            <a:spLocks noChangeShapeType="1"/>
          </p:cNvSpPr>
          <p:nvPr/>
        </p:nvSpPr>
        <p:spPr bwMode="auto">
          <a:xfrm flipV="1">
            <a:off x="1619250" y="1412875"/>
            <a:ext cx="3889375" cy="1295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b="1"/>
          </a:p>
        </p:txBody>
      </p:sp>
      <p:sp>
        <p:nvSpPr>
          <p:cNvPr id="38922" name="Line 10">
            <a:extLst>
              <a:ext uri="{FF2B5EF4-FFF2-40B4-BE49-F238E27FC236}">
                <a16:creationId xmlns:a16="http://schemas.microsoft.com/office/drawing/2014/main" id="{4FE1A29F-95FF-47DE-BBDA-AF574D95C1A0}"/>
              </a:ext>
            </a:extLst>
          </p:cNvPr>
          <p:cNvSpPr>
            <a:spLocks noChangeShapeType="1"/>
          </p:cNvSpPr>
          <p:nvPr/>
        </p:nvSpPr>
        <p:spPr bwMode="auto">
          <a:xfrm>
            <a:off x="4643438" y="5300663"/>
            <a:ext cx="10080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b="1"/>
          </a:p>
        </p:txBody>
      </p:sp>
      <p:sp>
        <p:nvSpPr>
          <p:cNvPr id="38923" name="Text Box 11">
            <a:extLst>
              <a:ext uri="{FF2B5EF4-FFF2-40B4-BE49-F238E27FC236}">
                <a16:creationId xmlns:a16="http://schemas.microsoft.com/office/drawing/2014/main" id="{E3F3E0F8-F22F-4E91-95F4-3B3D1C779C18}"/>
              </a:ext>
            </a:extLst>
          </p:cNvPr>
          <p:cNvSpPr txBox="1">
            <a:spLocks noChangeArrowheads="1"/>
          </p:cNvSpPr>
          <p:nvPr/>
        </p:nvSpPr>
        <p:spPr bwMode="auto">
          <a:xfrm>
            <a:off x="827088" y="333375"/>
            <a:ext cx="705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800" b="1"/>
              <a:t>         ESTRATEGIAS FRENTE AL ABUSO DE LAS PATENTES</a:t>
            </a:r>
          </a:p>
        </p:txBody>
      </p:sp>
      <p:sp>
        <p:nvSpPr>
          <p:cNvPr id="38924" name="Text Box 12">
            <a:extLst>
              <a:ext uri="{FF2B5EF4-FFF2-40B4-BE49-F238E27FC236}">
                <a16:creationId xmlns:a16="http://schemas.microsoft.com/office/drawing/2014/main" id="{3D8DAE7E-D9B4-429C-B2C0-80B537BB0D5B}"/>
              </a:ext>
            </a:extLst>
          </p:cNvPr>
          <p:cNvSpPr txBox="1">
            <a:spLocks noChangeArrowheads="1"/>
          </p:cNvSpPr>
          <p:nvPr/>
        </p:nvSpPr>
        <p:spPr bwMode="auto">
          <a:xfrm>
            <a:off x="2700338" y="1557338"/>
            <a:ext cx="13308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200" b="1"/>
              <a:t>(1) Negociación</a:t>
            </a:r>
          </a:p>
        </p:txBody>
      </p:sp>
      <p:sp>
        <p:nvSpPr>
          <p:cNvPr id="38925" name="Text Box 13">
            <a:extLst>
              <a:ext uri="{FF2B5EF4-FFF2-40B4-BE49-F238E27FC236}">
                <a16:creationId xmlns:a16="http://schemas.microsoft.com/office/drawing/2014/main" id="{BD3736B1-E38A-4C5B-9A7A-D2B472F15318}"/>
              </a:ext>
            </a:extLst>
          </p:cNvPr>
          <p:cNvSpPr txBox="1">
            <a:spLocks noChangeArrowheads="1"/>
          </p:cNvSpPr>
          <p:nvPr/>
        </p:nvSpPr>
        <p:spPr bwMode="auto">
          <a:xfrm>
            <a:off x="1311275" y="4797425"/>
            <a:ext cx="13096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200" b="1"/>
              <a:t>(3) Convención</a:t>
            </a:r>
          </a:p>
          <a:p>
            <a:pPr eaLnBrk="1" hangingPunct="1">
              <a:spcBef>
                <a:spcPct val="0"/>
              </a:spcBef>
              <a:buFontTx/>
              <a:buNone/>
            </a:pPr>
            <a:r>
              <a:rPr lang="es-ES" altLang="es-ES" sz="1200" b="1"/>
              <a:t>      Internacional</a:t>
            </a:r>
          </a:p>
        </p:txBody>
      </p:sp>
      <p:sp>
        <p:nvSpPr>
          <p:cNvPr id="38926" name="Text Box 14">
            <a:extLst>
              <a:ext uri="{FF2B5EF4-FFF2-40B4-BE49-F238E27FC236}">
                <a16:creationId xmlns:a16="http://schemas.microsoft.com/office/drawing/2014/main" id="{7B4AD6E0-1AEE-4DF6-84E9-1064EF77093B}"/>
              </a:ext>
            </a:extLst>
          </p:cNvPr>
          <p:cNvSpPr txBox="1">
            <a:spLocks noChangeArrowheads="1"/>
          </p:cNvSpPr>
          <p:nvPr/>
        </p:nvSpPr>
        <p:spPr bwMode="auto">
          <a:xfrm>
            <a:off x="755650" y="6093296"/>
            <a:ext cx="6985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400" b="1" dirty="0"/>
              <a:t>Estrategia (1) corto plazo; Estrategia (2) corto-medio plazo; Estrategia (3) largo plazo. Costes, Andrew Hill: </a:t>
            </a:r>
            <a:r>
              <a:rPr lang="en-GB" altLang="es-ES" sz="1200" b="1" dirty="0">
                <a:hlinkClick r:id="rId2"/>
              </a:rPr>
              <a:t>http://www.unsgaccessmeds.org/inbox/2016/2/25/andrew-hill-dr-anton-pozniak-and-dr-james-freeman</a:t>
            </a:r>
            <a:endParaRPr lang="es-ES" altLang="es-ES" sz="1200" b="1" dirty="0"/>
          </a:p>
          <a:p>
            <a:pPr eaLnBrk="1" hangingPunct="1">
              <a:spcBef>
                <a:spcPct val="0"/>
              </a:spcBef>
              <a:buFontTx/>
              <a:buNone/>
            </a:pPr>
            <a:endParaRPr lang="es-ES" altLang="es-ES" sz="1400" b="1" dirty="0"/>
          </a:p>
        </p:txBody>
      </p:sp>
      <p:sp>
        <p:nvSpPr>
          <p:cNvPr id="38927" name="Rectangle 15">
            <a:extLst>
              <a:ext uri="{FF2B5EF4-FFF2-40B4-BE49-F238E27FC236}">
                <a16:creationId xmlns:a16="http://schemas.microsoft.com/office/drawing/2014/main" id="{EDBDBB6E-2C3E-46D5-B285-0314CEBF0C99}"/>
              </a:ext>
            </a:extLst>
          </p:cNvPr>
          <p:cNvSpPr>
            <a:spLocks noChangeArrowheads="1"/>
          </p:cNvSpPr>
          <p:nvPr/>
        </p:nvSpPr>
        <p:spPr bwMode="auto">
          <a:xfrm>
            <a:off x="5867400" y="3860800"/>
            <a:ext cx="1728788" cy="936625"/>
          </a:xfrm>
          <a:prstGeom prst="rect">
            <a:avLst/>
          </a:prstGeom>
          <a:solidFill>
            <a:schemeClr val="tx2">
              <a:lumMod val="60000"/>
              <a:lumOff val="4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400" b="1" dirty="0"/>
              <a:t>Precio Básico</a:t>
            </a:r>
          </a:p>
          <a:p>
            <a:pPr algn="ctr" eaLnBrk="1" hangingPunct="1">
              <a:spcBef>
                <a:spcPct val="0"/>
              </a:spcBef>
              <a:buFontTx/>
              <a:buNone/>
            </a:pPr>
            <a:r>
              <a:rPr lang="es-ES" altLang="es-ES" sz="1200" b="1" dirty="0"/>
              <a:t>(Coste sin I&amp;D</a:t>
            </a:r>
          </a:p>
          <a:p>
            <a:pPr algn="ctr" eaLnBrk="1" hangingPunct="1">
              <a:spcBef>
                <a:spcPct val="0"/>
              </a:spcBef>
              <a:buFontTx/>
              <a:buNone/>
            </a:pPr>
            <a:r>
              <a:rPr lang="es-ES" altLang="es-ES" sz="1200" b="1" dirty="0"/>
              <a:t> + Beneficio</a:t>
            </a:r>
          </a:p>
          <a:p>
            <a:pPr algn="ctr" eaLnBrk="1" hangingPunct="1">
              <a:spcBef>
                <a:spcPct val="0"/>
              </a:spcBef>
              <a:buFontTx/>
              <a:buNone/>
            </a:pPr>
            <a:r>
              <a:rPr lang="es-ES" altLang="es-ES" sz="1200" b="1" dirty="0"/>
              <a:t>prudente)</a:t>
            </a:r>
          </a:p>
        </p:txBody>
      </p:sp>
      <p:sp>
        <p:nvSpPr>
          <p:cNvPr id="38928" name="Text Box 16">
            <a:extLst>
              <a:ext uri="{FF2B5EF4-FFF2-40B4-BE49-F238E27FC236}">
                <a16:creationId xmlns:a16="http://schemas.microsoft.com/office/drawing/2014/main" id="{5075A706-5A54-49F2-BC4A-03EFB03B89F0}"/>
              </a:ext>
            </a:extLst>
          </p:cNvPr>
          <p:cNvSpPr txBox="1">
            <a:spLocks noChangeArrowheads="1"/>
          </p:cNvSpPr>
          <p:nvPr/>
        </p:nvSpPr>
        <p:spPr bwMode="auto">
          <a:xfrm>
            <a:off x="5867400" y="2492375"/>
            <a:ext cx="1800225" cy="1046440"/>
          </a:xfrm>
          <a:prstGeom prst="rect">
            <a:avLst/>
          </a:prstGeom>
          <a:solidFill>
            <a:schemeClr val="accent1">
              <a:lumMod val="20000"/>
              <a:lumOff val="80000"/>
            </a:schemeClr>
          </a:solidFill>
          <a:ln>
            <a:noFill/>
          </a:ln>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400" b="1" dirty="0"/>
              <a:t>Precio de Genérico</a:t>
            </a:r>
          </a:p>
          <a:p>
            <a:pPr eaLnBrk="1" hangingPunct="1">
              <a:spcBef>
                <a:spcPct val="0"/>
              </a:spcBef>
              <a:buFontTx/>
              <a:buNone/>
            </a:pPr>
            <a:r>
              <a:rPr lang="es-ES" altLang="es-ES" sz="1200" b="1" dirty="0"/>
              <a:t> </a:t>
            </a:r>
          </a:p>
          <a:p>
            <a:pPr eaLnBrk="1" hangingPunct="1">
              <a:spcBef>
                <a:spcPct val="0"/>
              </a:spcBef>
              <a:buFontTx/>
              <a:buNone/>
            </a:pPr>
            <a:r>
              <a:rPr lang="es-ES" altLang="es-ES" sz="1200" b="1" dirty="0"/>
              <a:t>(Coste sin I&amp;D, más canon + Beneficio Prudente)</a:t>
            </a:r>
          </a:p>
        </p:txBody>
      </p:sp>
      <p:sp>
        <p:nvSpPr>
          <p:cNvPr id="38929" name="Line 17">
            <a:extLst>
              <a:ext uri="{FF2B5EF4-FFF2-40B4-BE49-F238E27FC236}">
                <a16:creationId xmlns:a16="http://schemas.microsoft.com/office/drawing/2014/main" id="{BE5440B5-9A2B-4DA1-B882-0CE638BB6BB2}"/>
              </a:ext>
            </a:extLst>
          </p:cNvPr>
          <p:cNvSpPr>
            <a:spLocks noChangeShapeType="1"/>
          </p:cNvSpPr>
          <p:nvPr/>
        </p:nvSpPr>
        <p:spPr bwMode="auto">
          <a:xfrm flipV="1">
            <a:off x="4643438" y="4221163"/>
            <a:ext cx="1008062"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b="1"/>
          </a:p>
        </p:txBody>
      </p:sp>
      <p:sp>
        <p:nvSpPr>
          <p:cNvPr id="38930" name="Line 18">
            <a:extLst>
              <a:ext uri="{FF2B5EF4-FFF2-40B4-BE49-F238E27FC236}">
                <a16:creationId xmlns:a16="http://schemas.microsoft.com/office/drawing/2014/main" id="{9801E3AD-9EE7-4499-8479-63651CA51A40}"/>
              </a:ext>
            </a:extLst>
          </p:cNvPr>
          <p:cNvSpPr>
            <a:spLocks noChangeShapeType="1"/>
          </p:cNvSpPr>
          <p:nvPr/>
        </p:nvSpPr>
        <p:spPr bwMode="auto">
          <a:xfrm>
            <a:off x="2195513" y="3500438"/>
            <a:ext cx="863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b="1"/>
          </a:p>
        </p:txBody>
      </p:sp>
      <p:sp>
        <p:nvSpPr>
          <p:cNvPr id="38931" name="Line 19">
            <a:extLst>
              <a:ext uri="{FF2B5EF4-FFF2-40B4-BE49-F238E27FC236}">
                <a16:creationId xmlns:a16="http://schemas.microsoft.com/office/drawing/2014/main" id="{7C58DD85-BAE8-4B68-94C6-596A0F4D94E8}"/>
              </a:ext>
            </a:extLst>
          </p:cNvPr>
          <p:cNvSpPr>
            <a:spLocks noChangeShapeType="1"/>
          </p:cNvSpPr>
          <p:nvPr/>
        </p:nvSpPr>
        <p:spPr bwMode="auto">
          <a:xfrm flipV="1">
            <a:off x="4643438" y="2924175"/>
            <a:ext cx="1081087"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b="1"/>
          </a:p>
        </p:txBody>
      </p:sp>
      <p:sp>
        <p:nvSpPr>
          <p:cNvPr id="38932" name="Text Box 20">
            <a:extLst>
              <a:ext uri="{FF2B5EF4-FFF2-40B4-BE49-F238E27FC236}">
                <a16:creationId xmlns:a16="http://schemas.microsoft.com/office/drawing/2014/main" id="{0AF068ED-8FBB-433C-948A-91F8663D2BE4}"/>
              </a:ext>
            </a:extLst>
          </p:cNvPr>
          <p:cNvSpPr txBox="1">
            <a:spLocks noChangeArrowheads="1"/>
          </p:cNvSpPr>
          <p:nvPr/>
        </p:nvSpPr>
        <p:spPr bwMode="auto">
          <a:xfrm>
            <a:off x="2176463" y="3017838"/>
            <a:ext cx="7553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200" b="1"/>
              <a:t>(2)</a:t>
            </a:r>
          </a:p>
          <a:p>
            <a:pPr eaLnBrk="1" hangingPunct="1">
              <a:spcBef>
                <a:spcPct val="0"/>
              </a:spcBef>
              <a:buFontTx/>
              <a:buNone/>
            </a:pPr>
            <a:r>
              <a:rPr lang="es-ES" altLang="es-ES" sz="1200" b="1"/>
              <a:t>Decreto</a:t>
            </a:r>
          </a:p>
        </p:txBody>
      </p:sp>
      <p:sp>
        <p:nvSpPr>
          <p:cNvPr id="38933" name="Line 21">
            <a:extLst>
              <a:ext uri="{FF2B5EF4-FFF2-40B4-BE49-F238E27FC236}">
                <a16:creationId xmlns:a16="http://schemas.microsoft.com/office/drawing/2014/main" id="{9161117B-9C0B-4732-999C-B0CEDC546C50}"/>
              </a:ext>
            </a:extLst>
          </p:cNvPr>
          <p:cNvSpPr>
            <a:spLocks noChangeShapeType="1"/>
          </p:cNvSpPr>
          <p:nvPr/>
        </p:nvSpPr>
        <p:spPr bwMode="auto">
          <a:xfrm flipV="1">
            <a:off x="6588125" y="1916113"/>
            <a:ext cx="0" cy="360362"/>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s-ES" b="1"/>
          </a:p>
        </p:txBody>
      </p:sp>
      <p:sp>
        <p:nvSpPr>
          <p:cNvPr id="38934" name="Text Box 22">
            <a:extLst>
              <a:ext uri="{FF2B5EF4-FFF2-40B4-BE49-F238E27FC236}">
                <a16:creationId xmlns:a16="http://schemas.microsoft.com/office/drawing/2014/main" id="{F51F8111-EE06-4745-B099-27CD9318F02F}"/>
              </a:ext>
            </a:extLst>
          </p:cNvPr>
          <p:cNvSpPr txBox="1">
            <a:spLocks noChangeArrowheads="1"/>
          </p:cNvSpPr>
          <p:nvPr/>
        </p:nvSpPr>
        <p:spPr bwMode="auto">
          <a:xfrm>
            <a:off x="6884813" y="1917700"/>
            <a:ext cx="1071563" cy="274638"/>
          </a:xfrm>
          <a:prstGeom prst="rect">
            <a:avLst/>
          </a:prstGeom>
          <a:solidFill>
            <a:schemeClr val="accent1">
              <a:lumMod val="20000"/>
              <a:lumOff val="80000"/>
            </a:schemeClr>
          </a:solidFill>
          <a:ln>
            <a:noFill/>
          </a:ln>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200" b="1" dirty="0"/>
              <a:t>Canon I&amp;D</a:t>
            </a:r>
          </a:p>
        </p:txBody>
      </p:sp>
    </p:spTree>
    <p:extLst>
      <p:ext uri="{BB962C8B-B14F-4D97-AF65-F5344CB8AC3E}">
        <p14:creationId xmlns:p14="http://schemas.microsoft.com/office/powerpoint/2010/main" val="2571947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16BDFA5-5422-4D15-BEA3-20716CD3DC2E}"/>
              </a:ext>
            </a:extLst>
          </p:cNvPr>
          <p:cNvSpPr/>
          <p:nvPr/>
        </p:nvSpPr>
        <p:spPr>
          <a:xfrm>
            <a:off x="611560" y="1052736"/>
            <a:ext cx="7920880" cy="5262979"/>
          </a:xfrm>
          <a:prstGeom prst="rect">
            <a:avLst/>
          </a:prstGeom>
        </p:spPr>
        <p:txBody>
          <a:bodyPr wrap="square">
            <a:spAutoFit/>
          </a:bodyPr>
          <a:lstStyle/>
          <a:p>
            <a:pPr algn="ctr"/>
            <a:r>
              <a:rPr lang="es-ES" sz="2800" b="1" dirty="0">
                <a:latin typeface="Roboto Light"/>
              </a:rPr>
              <a:t>“La innovación biomédica hoy por hoy se ha convertido en el mecanismo más perverso de transferencia de dinero público a bolsillos privados que existe”. </a:t>
            </a:r>
          </a:p>
          <a:p>
            <a:pPr algn="ctr"/>
            <a:endParaRPr lang="es-ES" sz="2800" b="1" dirty="0">
              <a:latin typeface="Roboto Light"/>
            </a:endParaRPr>
          </a:p>
          <a:p>
            <a:pPr algn="ctr"/>
            <a:r>
              <a:rPr lang="es-ES" sz="2800" b="1" dirty="0">
                <a:latin typeface="Roboto Light"/>
              </a:rPr>
              <a:t>Con cierta frecuencia a cambio de nada o de sufrimiento</a:t>
            </a:r>
          </a:p>
          <a:p>
            <a:pPr algn="ctr"/>
            <a:endParaRPr lang="es-ES" sz="2800" b="1" dirty="0">
              <a:latin typeface="Roboto Light"/>
            </a:endParaRPr>
          </a:p>
          <a:p>
            <a:pPr algn="ctr"/>
            <a:r>
              <a:rPr lang="es-ES" sz="2800" b="1" dirty="0">
                <a:latin typeface="Roboto Light"/>
              </a:rPr>
              <a:t>No es evitable pero </a:t>
            </a:r>
          </a:p>
          <a:p>
            <a:pPr algn="ctr"/>
            <a:r>
              <a:rPr lang="es-ES" sz="2800" b="1" dirty="0">
                <a:latin typeface="Roboto Light"/>
              </a:rPr>
              <a:t>¡¡Si lo son sus efectos indeseables¡¡</a:t>
            </a:r>
          </a:p>
          <a:p>
            <a:pPr algn="ctr"/>
            <a:r>
              <a:rPr lang="es-ES" sz="2800" b="1" dirty="0">
                <a:latin typeface="Roboto Light"/>
              </a:rPr>
              <a:t>Existe amplio margen de mejora </a:t>
            </a:r>
          </a:p>
          <a:p>
            <a:pPr algn="ctr"/>
            <a:endParaRPr lang="es-ES" sz="2800" b="1" dirty="0">
              <a:latin typeface="Roboto Light"/>
            </a:endParaRPr>
          </a:p>
        </p:txBody>
      </p:sp>
    </p:spTree>
    <p:extLst>
      <p:ext uri="{BB962C8B-B14F-4D97-AF65-F5344CB8AC3E}">
        <p14:creationId xmlns:p14="http://schemas.microsoft.com/office/powerpoint/2010/main" val="1591834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8B3D98F-878C-4196-98EE-6131C3470E21}"/>
              </a:ext>
            </a:extLst>
          </p:cNvPr>
          <p:cNvSpPr>
            <a:spLocks noChangeArrowheads="1"/>
          </p:cNvSpPr>
          <p:nvPr/>
        </p:nvSpPr>
        <p:spPr bwMode="auto">
          <a:xfrm>
            <a:off x="1116013" y="2133600"/>
            <a:ext cx="1727200" cy="935038"/>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400" b="1"/>
              <a:t>Financiados</a:t>
            </a:r>
          </a:p>
          <a:p>
            <a:pPr algn="ctr" eaLnBrk="1" hangingPunct="1">
              <a:spcBef>
                <a:spcPct val="0"/>
              </a:spcBef>
              <a:buFontTx/>
              <a:buNone/>
            </a:pPr>
            <a:r>
              <a:rPr lang="es-ES" altLang="es-ES" sz="1400" b="1"/>
              <a:t>Directamente</a:t>
            </a:r>
          </a:p>
        </p:txBody>
      </p:sp>
      <p:sp>
        <p:nvSpPr>
          <p:cNvPr id="23555" name="Rectangle 3">
            <a:extLst>
              <a:ext uri="{FF2B5EF4-FFF2-40B4-BE49-F238E27FC236}">
                <a16:creationId xmlns:a16="http://schemas.microsoft.com/office/drawing/2014/main" id="{2893C4AF-E93C-4588-8747-A7EA4452E5E0}"/>
              </a:ext>
            </a:extLst>
          </p:cNvPr>
          <p:cNvSpPr>
            <a:spLocks noChangeArrowheads="1"/>
          </p:cNvSpPr>
          <p:nvPr/>
        </p:nvSpPr>
        <p:spPr bwMode="auto">
          <a:xfrm>
            <a:off x="3419475" y="1628775"/>
            <a:ext cx="1873250" cy="1439863"/>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400" b="1"/>
              <a:t>        Financiados         </a:t>
            </a:r>
          </a:p>
          <a:p>
            <a:pPr algn="ctr" eaLnBrk="1" hangingPunct="1">
              <a:spcBef>
                <a:spcPct val="0"/>
              </a:spcBef>
              <a:buFontTx/>
              <a:buNone/>
            </a:pPr>
            <a:r>
              <a:rPr lang="es-ES" altLang="es-ES" sz="1400" b="1"/>
              <a:t>Indirectamente</a:t>
            </a:r>
          </a:p>
          <a:p>
            <a:pPr algn="ctr" eaLnBrk="1" hangingPunct="1">
              <a:spcBef>
                <a:spcPct val="0"/>
              </a:spcBef>
              <a:buFontTx/>
              <a:buNone/>
            </a:pPr>
            <a:r>
              <a:rPr lang="es-ES" altLang="es-ES" sz="1400" b="1"/>
              <a:t>   (fondos </a:t>
            </a:r>
          </a:p>
          <a:p>
            <a:pPr algn="ctr" eaLnBrk="1" hangingPunct="1">
              <a:spcBef>
                <a:spcPct val="0"/>
              </a:spcBef>
              <a:buFontTx/>
              <a:buNone/>
            </a:pPr>
            <a:r>
              <a:rPr lang="es-ES" altLang="es-ES" sz="1400" b="1"/>
              <a:t>procedentes</a:t>
            </a:r>
          </a:p>
          <a:p>
            <a:pPr algn="ctr" eaLnBrk="1" hangingPunct="1">
              <a:spcBef>
                <a:spcPct val="0"/>
              </a:spcBef>
              <a:buFontTx/>
              <a:buNone/>
            </a:pPr>
            <a:r>
              <a:rPr lang="es-ES" altLang="es-ES" sz="1400" b="1"/>
              <a:t>          del sobreprecio)         </a:t>
            </a:r>
          </a:p>
        </p:txBody>
      </p:sp>
      <p:sp>
        <p:nvSpPr>
          <p:cNvPr id="23556" name="Rectangle 4">
            <a:extLst>
              <a:ext uri="{FF2B5EF4-FFF2-40B4-BE49-F238E27FC236}">
                <a16:creationId xmlns:a16="http://schemas.microsoft.com/office/drawing/2014/main" id="{76520D97-5D01-4BE7-9E24-DD0ADB10E37A}"/>
              </a:ext>
            </a:extLst>
          </p:cNvPr>
          <p:cNvSpPr>
            <a:spLocks noChangeArrowheads="1"/>
          </p:cNvSpPr>
          <p:nvPr/>
        </p:nvSpPr>
        <p:spPr bwMode="auto">
          <a:xfrm>
            <a:off x="6084888" y="2852738"/>
            <a:ext cx="1511300" cy="215900"/>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s-ES_tradnl" altLang="es-ES" sz="1800" b="1"/>
          </a:p>
        </p:txBody>
      </p:sp>
      <p:sp>
        <p:nvSpPr>
          <p:cNvPr id="23557" name="Rectangle 5">
            <a:extLst>
              <a:ext uri="{FF2B5EF4-FFF2-40B4-BE49-F238E27FC236}">
                <a16:creationId xmlns:a16="http://schemas.microsoft.com/office/drawing/2014/main" id="{4082020B-9FFD-4964-BEAF-19A473B10FFD}"/>
              </a:ext>
            </a:extLst>
          </p:cNvPr>
          <p:cNvSpPr>
            <a:spLocks noChangeArrowheads="1"/>
          </p:cNvSpPr>
          <p:nvPr/>
        </p:nvSpPr>
        <p:spPr bwMode="auto">
          <a:xfrm>
            <a:off x="1116013" y="4005263"/>
            <a:ext cx="1727200" cy="2159000"/>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600" b="1"/>
              <a:t>Presupuestos</a:t>
            </a:r>
          </a:p>
          <a:p>
            <a:pPr algn="ctr" eaLnBrk="1" hangingPunct="1">
              <a:spcBef>
                <a:spcPct val="0"/>
              </a:spcBef>
              <a:buFontTx/>
              <a:buNone/>
            </a:pPr>
            <a:r>
              <a:rPr lang="es-ES" altLang="es-ES" sz="1600" b="1"/>
              <a:t>Públicos</a:t>
            </a:r>
          </a:p>
        </p:txBody>
      </p:sp>
      <p:sp>
        <p:nvSpPr>
          <p:cNvPr id="23558" name="Oval 6">
            <a:extLst>
              <a:ext uri="{FF2B5EF4-FFF2-40B4-BE49-F238E27FC236}">
                <a16:creationId xmlns:a16="http://schemas.microsoft.com/office/drawing/2014/main" id="{8748705C-A570-40B6-9A91-B1B347AE00BB}"/>
              </a:ext>
            </a:extLst>
          </p:cNvPr>
          <p:cNvSpPr>
            <a:spLocks noChangeArrowheads="1"/>
          </p:cNvSpPr>
          <p:nvPr/>
        </p:nvSpPr>
        <p:spPr bwMode="auto">
          <a:xfrm>
            <a:off x="3635375" y="4076700"/>
            <a:ext cx="1584325" cy="2305050"/>
          </a:xfrm>
          <a:prstGeom prst="ellipse">
            <a:avLst/>
          </a:prstGeom>
          <a:solidFill>
            <a:schemeClr val="accent1">
              <a:lumMod val="20000"/>
              <a:lumOff val="80000"/>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s-ES" altLang="es-ES" sz="1400" b="1"/>
          </a:p>
          <a:p>
            <a:pPr algn="ctr" eaLnBrk="1" hangingPunct="1">
              <a:spcBef>
                <a:spcPct val="0"/>
              </a:spcBef>
              <a:buFontTx/>
              <a:buNone/>
            </a:pPr>
            <a:endParaRPr lang="es-ES" altLang="es-ES" sz="1400" b="1"/>
          </a:p>
          <a:p>
            <a:pPr algn="ctr" eaLnBrk="1" hangingPunct="1">
              <a:spcBef>
                <a:spcPct val="0"/>
              </a:spcBef>
              <a:buFontTx/>
              <a:buNone/>
            </a:pPr>
            <a:endParaRPr lang="es-ES" altLang="es-ES" sz="1400" b="1"/>
          </a:p>
          <a:p>
            <a:pPr algn="ctr" eaLnBrk="1" hangingPunct="1">
              <a:spcBef>
                <a:spcPct val="0"/>
              </a:spcBef>
              <a:buFontTx/>
              <a:buNone/>
            </a:pPr>
            <a:r>
              <a:rPr lang="es-ES" altLang="es-ES" sz="1400" b="1"/>
              <a:t>Medicamentos </a:t>
            </a:r>
          </a:p>
          <a:p>
            <a:pPr algn="ctr" eaLnBrk="1" hangingPunct="1">
              <a:spcBef>
                <a:spcPct val="0"/>
              </a:spcBef>
              <a:buFontTx/>
              <a:buNone/>
            </a:pPr>
            <a:r>
              <a:rPr lang="es-ES" altLang="es-ES" sz="1400" b="1"/>
              <a:t>con </a:t>
            </a:r>
          </a:p>
          <a:p>
            <a:pPr algn="ctr" eaLnBrk="1" hangingPunct="1">
              <a:spcBef>
                <a:spcPct val="0"/>
              </a:spcBef>
              <a:buFontTx/>
              <a:buNone/>
            </a:pPr>
            <a:r>
              <a:rPr lang="es-ES" altLang="es-ES" sz="1400" b="1"/>
              <a:t>sobreprecio</a:t>
            </a:r>
          </a:p>
          <a:p>
            <a:pPr algn="ctr" eaLnBrk="1" hangingPunct="1">
              <a:spcBef>
                <a:spcPct val="0"/>
              </a:spcBef>
              <a:buFontTx/>
              <a:buNone/>
            </a:pPr>
            <a:endParaRPr lang="es-ES" altLang="es-ES" sz="1400" b="1"/>
          </a:p>
          <a:p>
            <a:pPr algn="ctr" eaLnBrk="1" hangingPunct="1">
              <a:spcBef>
                <a:spcPct val="0"/>
              </a:spcBef>
              <a:buFontTx/>
              <a:buNone/>
            </a:pPr>
            <a:endParaRPr lang="es-ES" altLang="es-ES" sz="1400" b="1"/>
          </a:p>
          <a:p>
            <a:pPr algn="ctr" eaLnBrk="1" hangingPunct="1">
              <a:spcBef>
                <a:spcPct val="0"/>
              </a:spcBef>
              <a:buFontTx/>
              <a:buNone/>
            </a:pPr>
            <a:r>
              <a:rPr lang="es-ES" altLang="es-ES" sz="1400" b="1"/>
              <a:t>Sistema de </a:t>
            </a:r>
          </a:p>
          <a:p>
            <a:pPr algn="ctr" eaLnBrk="1" hangingPunct="1">
              <a:spcBef>
                <a:spcPct val="0"/>
              </a:spcBef>
              <a:buFontTx/>
              <a:buNone/>
            </a:pPr>
            <a:r>
              <a:rPr lang="es-ES" altLang="es-ES" sz="1400" b="1"/>
              <a:t>Patentes </a:t>
            </a:r>
          </a:p>
          <a:p>
            <a:pPr algn="ctr" eaLnBrk="1" hangingPunct="1">
              <a:spcBef>
                <a:spcPct val="0"/>
              </a:spcBef>
              <a:buFontTx/>
              <a:buNone/>
            </a:pPr>
            <a:endParaRPr lang="es-ES" altLang="es-ES" sz="1400" b="1"/>
          </a:p>
          <a:p>
            <a:pPr algn="ctr" eaLnBrk="1" hangingPunct="1">
              <a:spcBef>
                <a:spcPct val="0"/>
              </a:spcBef>
              <a:buFontTx/>
              <a:buNone/>
            </a:pPr>
            <a:endParaRPr lang="es-ES" altLang="es-ES" sz="1400" b="1"/>
          </a:p>
        </p:txBody>
      </p:sp>
      <p:sp>
        <p:nvSpPr>
          <p:cNvPr id="23559" name="Rectangle 7">
            <a:extLst>
              <a:ext uri="{FF2B5EF4-FFF2-40B4-BE49-F238E27FC236}">
                <a16:creationId xmlns:a16="http://schemas.microsoft.com/office/drawing/2014/main" id="{C6315CB7-4354-40B5-BF0D-754B82B6390F}"/>
              </a:ext>
            </a:extLst>
          </p:cNvPr>
          <p:cNvSpPr>
            <a:spLocks noChangeArrowheads="1"/>
          </p:cNvSpPr>
          <p:nvPr/>
        </p:nvSpPr>
        <p:spPr bwMode="auto">
          <a:xfrm>
            <a:off x="6156325" y="5013325"/>
            <a:ext cx="1584325" cy="720725"/>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600" b="1"/>
              <a:t>Pacientes</a:t>
            </a:r>
          </a:p>
        </p:txBody>
      </p:sp>
      <p:sp>
        <p:nvSpPr>
          <p:cNvPr id="23560" name="Rectangle 8">
            <a:extLst>
              <a:ext uri="{FF2B5EF4-FFF2-40B4-BE49-F238E27FC236}">
                <a16:creationId xmlns:a16="http://schemas.microsoft.com/office/drawing/2014/main" id="{408A22CB-1A4D-47D5-A4C2-952667A96EA9}"/>
              </a:ext>
            </a:extLst>
          </p:cNvPr>
          <p:cNvSpPr>
            <a:spLocks noChangeArrowheads="1"/>
          </p:cNvSpPr>
          <p:nvPr/>
        </p:nvSpPr>
        <p:spPr bwMode="auto">
          <a:xfrm>
            <a:off x="6156325" y="4005263"/>
            <a:ext cx="1511300" cy="215900"/>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s-ES_tradnl" altLang="es-ES" sz="1800" b="1"/>
          </a:p>
        </p:txBody>
      </p:sp>
      <p:sp>
        <p:nvSpPr>
          <p:cNvPr id="23561" name="Line 9">
            <a:extLst>
              <a:ext uri="{FF2B5EF4-FFF2-40B4-BE49-F238E27FC236}">
                <a16:creationId xmlns:a16="http://schemas.microsoft.com/office/drawing/2014/main" id="{6A8A077F-8F65-42A4-B2C6-2B4C23F9158E}"/>
              </a:ext>
            </a:extLst>
          </p:cNvPr>
          <p:cNvSpPr>
            <a:spLocks noChangeShapeType="1"/>
          </p:cNvSpPr>
          <p:nvPr/>
        </p:nvSpPr>
        <p:spPr bwMode="auto">
          <a:xfrm flipV="1">
            <a:off x="4427538" y="3068638"/>
            <a:ext cx="0" cy="10080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3562" name="Line 10">
            <a:extLst>
              <a:ext uri="{FF2B5EF4-FFF2-40B4-BE49-F238E27FC236}">
                <a16:creationId xmlns:a16="http://schemas.microsoft.com/office/drawing/2014/main" id="{B913672F-3026-45EA-89EC-A707F3F3CBE9}"/>
              </a:ext>
            </a:extLst>
          </p:cNvPr>
          <p:cNvSpPr>
            <a:spLocks noChangeShapeType="1"/>
          </p:cNvSpPr>
          <p:nvPr/>
        </p:nvSpPr>
        <p:spPr bwMode="auto">
          <a:xfrm flipV="1">
            <a:off x="1835150" y="3068638"/>
            <a:ext cx="1588"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3563" name="Line 11">
            <a:extLst>
              <a:ext uri="{FF2B5EF4-FFF2-40B4-BE49-F238E27FC236}">
                <a16:creationId xmlns:a16="http://schemas.microsoft.com/office/drawing/2014/main" id="{32637DE0-0E34-4CFB-A460-C551A5B8872F}"/>
              </a:ext>
            </a:extLst>
          </p:cNvPr>
          <p:cNvSpPr>
            <a:spLocks noChangeShapeType="1"/>
          </p:cNvSpPr>
          <p:nvPr/>
        </p:nvSpPr>
        <p:spPr bwMode="auto">
          <a:xfrm>
            <a:off x="827088" y="1268413"/>
            <a:ext cx="0" cy="2016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3564" name="Line 12">
            <a:extLst>
              <a:ext uri="{FF2B5EF4-FFF2-40B4-BE49-F238E27FC236}">
                <a16:creationId xmlns:a16="http://schemas.microsoft.com/office/drawing/2014/main" id="{BE2998FD-1DB0-4E57-B68D-2C8835D61D2F}"/>
              </a:ext>
            </a:extLst>
          </p:cNvPr>
          <p:cNvSpPr>
            <a:spLocks noChangeShapeType="1"/>
          </p:cNvSpPr>
          <p:nvPr/>
        </p:nvSpPr>
        <p:spPr bwMode="auto">
          <a:xfrm>
            <a:off x="827088" y="3284538"/>
            <a:ext cx="7058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3565" name="Line 13">
            <a:extLst>
              <a:ext uri="{FF2B5EF4-FFF2-40B4-BE49-F238E27FC236}">
                <a16:creationId xmlns:a16="http://schemas.microsoft.com/office/drawing/2014/main" id="{F72A62AB-1259-45A2-B117-CA27C7F69A33}"/>
              </a:ext>
            </a:extLst>
          </p:cNvPr>
          <p:cNvSpPr>
            <a:spLocks noChangeShapeType="1"/>
          </p:cNvSpPr>
          <p:nvPr/>
        </p:nvSpPr>
        <p:spPr bwMode="auto">
          <a:xfrm>
            <a:off x="827088" y="1268413"/>
            <a:ext cx="7058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3566" name="Line 14">
            <a:extLst>
              <a:ext uri="{FF2B5EF4-FFF2-40B4-BE49-F238E27FC236}">
                <a16:creationId xmlns:a16="http://schemas.microsoft.com/office/drawing/2014/main" id="{706D782B-E770-4DA6-817C-9B92FDEC30B9}"/>
              </a:ext>
            </a:extLst>
          </p:cNvPr>
          <p:cNvSpPr>
            <a:spLocks noChangeShapeType="1"/>
          </p:cNvSpPr>
          <p:nvPr/>
        </p:nvSpPr>
        <p:spPr bwMode="auto">
          <a:xfrm>
            <a:off x="7885113" y="1268413"/>
            <a:ext cx="0" cy="2016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3567" name="Text Box 15">
            <a:extLst>
              <a:ext uri="{FF2B5EF4-FFF2-40B4-BE49-F238E27FC236}">
                <a16:creationId xmlns:a16="http://schemas.microsoft.com/office/drawing/2014/main" id="{2040C825-2E69-48F3-9E07-963991641D48}"/>
              </a:ext>
            </a:extLst>
          </p:cNvPr>
          <p:cNvSpPr txBox="1">
            <a:spLocks noChangeArrowheads="1"/>
          </p:cNvSpPr>
          <p:nvPr/>
        </p:nvSpPr>
        <p:spPr bwMode="auto">
          <a:xfrm>
            <a:off x="971550" y="1628775"/>
            <a:ext cx="203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600"/>
              <a:t>  Gobiernos</a:t>
            </a:r>
          </a:p>
        </p:txBody>
      </p:sp>
      <p:sp>
        <p:nvSpPr>
          <p:cNvPr id="23568" name="Text Box 16">
            <a:extLst>
              <a:ext uri="{FF2B5EF4-FFF2-40B4-BE49-F238E27FC236}">
                <a16:creationId xmlns:a16="http://schemas.microsoft.com/office/drawing/2014/main" id="{2054ABBA-AD84-4F29-A9FE-A68D6403A03A}"/>
              </a:ext>
            </a:extLst>
          </p:cNvPr>
          <p:cNvSpPr txBox="1">
            <a:spLocks noChangeArrowheads="1"/>
          </p:cNvSpPr>
          <p:nvPr/>
        </p:nvSpPr>
        <p:spPr bwMode="auto">
          <a:xfrm>
            <a:off x="3419475" y="1239838"/>
            <a:ext cx="2519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600"/>
              <a:t>Industria Farmacéutica</a:t>
            </a:r>
          </a:p>
        </p:txBody>
      </p:sp>
      <p:sp>
        <p:nvSpPr>
          <p:cNvPr id="23569" name="Text Box 17">
            <a:extLst>
              <a:ext uri="{FF2B5EF4-FFF2-40B4-BE49-F238E27FC236}">
                <a16:creationId xmlns:a16="http://schemas.microsoft.com/office/drawing/2014/main" id="{AD6AC387-7A97-44CC-8843-974E7BC557C7}"/>
              </a:ext>
            </a:extLst>
          </p:cNvPr>
          <p:cNvSpPr txBox="1">
            <a:spLocks noChangeArrowheads="1"/>
          </p:cNvSpPr>
          <p:nvPr/>
        </p:nvSpPr>
        <p:spPr bwMode="auto">
          <a:xfrm>
            <a:off x="6156325" y="1292225"/>
            <a:ext cx="15382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600"/>
              <a:t>Sector sin </a:t>
            </a:r>
          </a:p>
          <a:p>
            <a:pPr eaLnBrk="1" hangingPunct="1">
              <a:spcBef>
                <a:spcPct val="0"/>
              </a:spcBef>
              <a:buFontTx/>
              <a:buNone/>
            </a:pPr>
            <a:r>
              <a:rPr lang="es-ES" altLang="es-ES" sz="1600"/>
              <a:t>Ánimo de lucro</a:t>
            </a:r>
          </a:p>
        </p:txBody>
      </p:sp>
      <p:sp>
        <p:nvSpPr>
          <p:cNvPr id="23570" name="Text Box 18">
            <a:extLst>
              <a:ext uri="{FF2B5EF4-FFF2-40B4-BE49-F238E27FC236}">
                <a16:creationId xmlns:a16="http://schemas.microsoft.com/office/drawing/2014/main" id="{5032D717-5708-4F7A-ADF2-05DDB6791510}"/>
              </a:ext>
            </a:extLst>
          </p:cNvPr>
          <p:cNvSpPr txBox="1">
            <a:spLocks noChangeArrowheads="1"/>
          </p:cNvSpPr>
          <p:nvPr/>
        </p:nvSpPr>
        <p:spPr bwMode="auto">
          <a:xfrm>
            <a:off x="6280150" y="4192588"/>
            <a:ext cx="15367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600"/>
              <a:t>Contribuciones</a:t>
            </a:r>
          </a:p>
          <a:p>
            <a:pPr eaLnBrk="1" hangingPunct="1">
              <a:spcBef>
                <a:spcPct val="0"/>
              </a:spcBef>
              <a:buFontTx/>
              <a:buNone/>
            </a:pPr>
            <a:r>
              <a:rPr lang="es-ES" altLang="es-ES" sz="1600"/>
              <a:t>voluntarias</a:t>
            </a:r>
          </a:p>
        </p:txBody>
      </p:sp>
      <p:sp>
        <p:nvSpPr>
          <p:cNvPr id="23571" name="Line 19">
            <a:extLst>
              <a:ext uri="{FF2B5EF4-FFF2-40B4-BE49-F238E27FC236}">
                <a16:creationId xmlns:a16="http://schemas.microsoft.com/office/drawing/2014/main" id="{94222C95-38AC-4B53-BCB3-4FA433E27FF5}"/>
              </a:ext>
            </a:extLst>
          </p:cNvPr>
          <p:cNvSpPr>
            <a:spLocks noChangeShapeType="1"/>
          </p:cNvSpPr>
          <p:nvPr/>
        </p:nvSpPr>
        <p:spPr bwMode="auto">
          <a:xfrm flipV="1">
            <a:off x="6877050" y="3068638"/>
            <a:ext cx="0"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3572" name="Text Box 20">
            <a:extLst>
              <a:ext uri="{FF2B5EF4-FFF2-40B4-BE49-F238E27FC236}">
                <a16:creationId xmlns:a16="http://schemas.microsoft.com/office/drawing/2014/main" id="{51A2B4DA-9F09-408F-8537-91FAC2476FD8}"/>
              </a:ext>
            </a:extLst>
          </p:cNvPr>
          <p:cNvSpPr txBox="1">
            <a:spLocks noChangeArrowheads="1"/>
          </p:cNvSpPr>
          <p:nvPr/>
        </p:nvSpPr>
        <p:spPr bwMode="auto">
          <a:xfrm>
            <a:off x="950913" y="908050"/>
            <a:ext cx="333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800" i="1"/>
              <a:t>Fondos para la Investigación</a:t>
            </a:r>
          </a:p>
        </p:txBody>
      </p:sp>
      <p:sp>
        <p:nvSpPr>
          <p:cNvPr id="23573" name="Text Box 21">
            <a:extLst>
              <a:ext uri="{FF2B5EF4-FFF2-40B4-BE49-F238E27FC236}">
                <a16:creationId xmlns:a16="http://schemas.microsoft.com/office/drawing/2014/main" id="{68AC8236-7D67-47C2-96C7-0BB55517E0BD}"/>
              </a:ext>
            </a:extLst>
          </p:cNvPr>
          <p:cNvSpPr txBox="1">
            <a:spLocks noChangeArrowheads="1"/>
          </p:cNvSpPr>
          <p:nvPr/>
        </p:nvSpPr>
        <p:spPr bwMode="auto">
          <a:xfrm>
            <a:off x="1527175" y="285750"/>
            <a:ext cx="592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800" b="1"/>
              <a:t>Modelo actual de financiación de la Investigación</a:t>
            </a:r>
          </a:p>
        </p:txBody>
      </p:sp>
      <p:sp>
        <p:nvSpPr>
          <p:cNvPr id="23574" name="Text Box 22">
            <a:extLst>
              <a:ext uri="{FF2B5EF4-FFF2-40B4-BE49-F238E27FC236}">
                <a16:creationId xmlns:a16="http://schemas.microsoft.com/office/drawing/2014/main" id="{1DC1C3DF-36DB-4DD4-9F58-A4590DD10862}"/>
              </a:ext>
            </a:extLst>
          </p:cNvPr>
          <p:cNvSpPr txBox="1">
            <a:spLocks noChangeArrowheads="1"/>
          </p:cNvSpPr>
          <p:nvPr/>
        </p:nvSpPr>
        <p:spPr bwMode="auto">
          <a:xfrm>
            <a:off x="2771775" y="2133600"/>
            <a:ext cx="996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400"/>
              <a:t>30%</a:t>
            </a:r>
          </a:p>
        </p:txBody>
      </p:sp>
      <p:sp>
        <p:nvSpPr>
          <p:cNvPr id="23575" name="Text Box 23">
            <a:extLst>
              <a:ext uri="{FF2B5EF4-FFF2-40B4-BE49-F238E27FC236}">
                <a16:creationId xmlns:a16="http://schemas.microsoft.com/office/drawing/2014/main" id="{9546DCFB-B8D2-4B5C-87F9-BEC7193EF8C8}"/>
              </a:ext>
            </a:extLst>
          </p:cNvPr>
          <p:cNvSpPr txBox="1">
            <a:spLocks noChangeArrowheads="1"/>
          </p:cNvSpPr>
          <p:nvPr/>
        </p:nvSpPr>
        <p:spPr bwMode="auto">
          <a:xfrm>
            <a:off x="5219700" y="1844675"/>
            <a:ext cx="785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400"/>
              <a:t> 60%</a:t>
            </a:r>
          </a:p>
        </p:txBody>
      </p:sp>
      <p:sp>
        <p:nvSpPr>
          <p:cNvPr id="23576" name="Text Box 24">
            <a:extLst>
              <a:ext uri="{FF2B5EF4-FFF2-40B4-BE49-F238E27FC236}">
                <a16:creationId xmlns:a16="http://schemas.microsoft.com/office/drawing/2014/main" id="{CCE1B4DA-5111-4544-A2BA-2C50E5BD4DB8}"/>
              </a:ext>
            </a:extLst>
          </p:cNvPr>
          <p:cNvSpPr txBox="1">
            <a:spLocks noChangeArrowheads="1"/>
          </p:cNvSpPr>
          <p:nvPr/>
        </p:nvSpPr>
        <p:spPr bwMode="auto">
          <a:xfrm>
            <a:off x="7143750" y="2565400"/>
            <a:ext cx="687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400"/>
              <a:t>10%</a:t>
            </a:r>
          </a:p>
        </p:txBody>
      </p:sp>
      <p:sp>
        <p:nvSpPr>
          <p:cNvPr id="23577" name="Line 25">
            <a:extLst>
              <a:ext uri="{FF2B5EF4-FFF2-40B4-BE49-F238E27FC236}">
                <a16:creationId xmlns:a16="http://schemas.microsoft.com/office/drawing/2014/main" id="{EF436F09-D39E-4E1D-B5FE-EE0988C7B53C}"/>
              </a:ext>
            </a:extLst>
          </p:cNvPr>
          <p:cNvSpPr>
            <a:spLocks noChangeShapeType="1"/>
          </p:cNvSpPr>
          <p:nvPr/>
        </p:nvSpPr>
        <p:spPr bwMode="auto">
          <a:xfrm>
            <a:off x="2843213" y="5013325"/>
            <a:ext cx="7921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3578" name="Line 26">
            <a:extLst>
              <a:ext uri="{FF2B5EF4-FFF2-40B4-BE49-F238E27FC236}">
                <a16:creationId xmlns:a16="http://schemas.microsoft.com/office/drawing/2014/main" id="{7833C75F-5D62-47A6-A803-EB088086C61A}"/>
              </a:ext>
            </a:extLst>
          </p:cNvPr>
          <p:cNvSpPr>
            <a:spLocks noChangeShapeType="1"/>
          </p:cNvSpPr>
          <p:nvPr/>
        </p:nvSpPr>
        <p:spPr bwMode="auto">
          <a:xfrm flipH="1" flipV="1">
            <a:off x="5219700" y="5084763"/>
            <a:ext cx="93662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3579" name="Line 27">
            <a:extLst>
              <a:ext uri="{FF2B5EF4-FFF2-40B4-BE49-F238E27FC236}">
                <a16:creationId xmlns:a16="http://schemas.microsoft.com/office/drawing/2014/main" id="{1A70A94A-4495-4839-9DB8-3EBDE556F396}"/>
              </a:ext>
            </a:extLst>
          </p:cNvPr>
          <p:cNvSpPr>
            <a:spLocks noChangeShapeType="1"/>
          </p:cNvSpPr>
          <p:nvPr/>
        </p:nvSpPr>
        <p:spPr bwMode="auto">
          <a:xfrm flipV="1">
            <a:off x="4427538" y="5300663"/>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3580" name="Line 28">
            <a:extLst>
              <a:ext uri="{FF2B5EF4-FFF2-40B4-BE49-F238E27FC236}">
                <a16:creationId xmlns:a16="http://schemas.microsoft.com/office/drawing/2014/main" id="{6A52C945-3127-46C7-9D2E-6B5D43EBBF8E}"/>
              </a:ext>
            </a:extLst>
          </p:cNvPr>
          <p:cNvSpPr>
            <a:spLocks noChangeShapeType="1"/>
          </p:cNvSpPr>
          <p:nvPr/>
        </p:nvSpPr>
        <p:spPr bwMode="auto">
          <a:xfrm flipH="1">
            <a:off x="2916238" y="5373688"/>
            <a:ext cx="647700" cy="0"/>
          </a:xfrm>
          <a:prstGeom prst="line">
            <a:avLst/>
          </a:prstGeom>
          <a:noFill/>
          <a:ln w="9525">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3581" name="Line 29">
            <a:extLst>
              <a:ext uri="{FF2B5EF4-FFF2-40B4-BE49-F238E27FC236}">
                <a16:creationId xmlns:a16="http://schemas.microsoft.com/office/drawing/2014/main" id="{F1122A1B-850A-4594-8D64-82CDD8EE25BF}"/>
              </a:ext>
            </a:extLst>
          </p:cNvPr>
          <p:cNvSpPr>
            <a:spLocks noChangeShapeType="1"/>
          </p:cNvSpPr>
          <p:nvPr/>
        </p:nvSpPr>
        <p:spPr bwMode="auto">
          <a:xfrm>
            <a:off x="5219700" y="5373688"/>
            <a:ext cx="936625" cy="215900"/>
          </a:xfrm>
          <a:prstGeom prst="line">
            <a:avLst/>
          </a:prstGeom>
          <a:noFill/>
          <a:ln w="9525">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Tree>
    <p:extLst>
      <p:ext uri="{BB962C8B-B14F-4D97-AF65-F5344CB8AC3E}">
        <p14:creationId xmlns:p14="http://schemas.microsoft.com/office/powerpoint/2010/main" val="3600390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421FF67-7BB9-418F-BF22-56D071553A5F}"/>
              </a:ext>
            </a:extLst>
          </p:cNvPr>
          <p:cNvSpPr>
            <a:spLocks noChangeArrowheads="1"/>
          </p:cNvSpPr>
          <p:nvPr/>
        </p:nvSpPr>
        <p:spPr bwMode="auto">
          <a:xfrm>
            <a:off x="900113" y="1557338"/>
            <a:ext cx="2951162" cy="1511300"/>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400" b="1"/>
              <a:t>Financiados</a:t>
            </a:r>
          </a:p>
          <a:p>
            <a:pPr algn="ctr" eaLnBrk="1" hangingPunct="1">
              <a:spcBef>
                <a:spcPct val="0"/>
              </a:spcBef>
              <a:buFontTx/>
              <a:buNone/>
            </a:pPr>
            <a:r>
              <a:rPr lang="es-ES" altLang="es-ES" sz="1400" b="1"/>
              <a:t>Directamente</a:t>
            </a:r>
          </a:p>
        </p:txBody>
      </p:sp>
      <p:sp>
        <p:nvSpPr>
          <p:cNvPr id="26627" name="Rectangle 3">
            <a:extLst>
              <a:ext uri="{FF2B5EF4-FFF2-40B4-BE49-F238E27FC236}">
                <a16:creationId xmlns:a16="http://schemas.microsoft.com/office/drawing/2014/main" id="{0EBD4D89-32C6-4D5F-A942-F2F1E0297F4F}"/>
              </a:ext>
            </a:extLst>
          </p:cNvPr>
          <p:cNvSpPr>
            <a:spLocks noChangeArrowheads="1"/>
          </p:cNvSpPr>
          <p:nvPr/>
        </p:nvSpPr>
        <p:spPr bwMode="auto">
          <a:xfrm>
            <a:off x="3924300" y="2781300"/>
            <a:ext cx="1657350" cy="215900"/>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400" b="1"/>
              <a:t>        </a:t>
            </a:r>
          </a:p>
        </p:txBody>
      </p:sp>
      <p:sp>
        <p:nvSpPr>
          <p:cNvPr id="26628" name="Rectangle 4">
            <a:extLst>
              <a:ext uri="{FF2B5EF4-FFF2-40B4-BE49-F238E27FC236}">
                <a16:creationId xmlns:a16="http://schemas.microsoft.com/office/drawing/2014/main" id="{EC6346CB-EC3A-4341-AFFB-88A93C18D632}"/>
              </a:ext>
            </a:extLst>
          </p:cNvPr>
          <p:cNvSpPr>
            <a:spLocks noChangeArrowheads="1"/>
          </p:cNvSpPr>
          <p:nvPr/>
        </p:nvSpPr>
        <p:spPr bwMode="auto">
          <a:xfrm>
            <a:off x="6084888" y="2781300"/>
            <a:ext cx="1511300" cy="215900"/>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s-ES_tradnl" altLang="es-ES" sz="1800" b="1"/>
          </a:p>
        </p:txBody>
      </p:sp>
      <p:sp>
        <p:nvSpPr>
          <p:cNvPr id="26629" name="Rectangle 5">
            <a:extLst>
              <a:ext uri="{FF2B5EF4-FFF2-40B4-BE49-F238E27FC236}">
                <a16:creationId xmlns:a16="http://schemas.microsoft.com/office/drawing/2014/main" id="{17B8815B-F932-4E53-9E8B-12503C76A60B}"/>
              </a:ext>
            </a:extLst>
          </p:cNvPr>
          <p:cNvSpPr>
            <a:spLocks noChangeArrowheads="1"/>
          </p:cNvSpPr>
          <p:nvPr/>
        </p:nvSpPr>
        <p:spPr bwMode="auto">
          <a:xfrm>
            <a:off x="1116013" y="4005263"/>
            <a:ext cx="1727200" cy="2159000"/>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600" b="1"/>
              <a:t>Presupuestos</a:t>
            </a:r>
          </a:p>
          <a:p>
            <a:pPr algn="ctr" eaLnBrk="1" hangingPunct="1">
              <a:spcBef>
                <a:spcPct val="0"/>
              </a:spcBef>
              <a:buFontTx/>
              <a:buNone/>
            </a:pPr>
            <a:r>
              <a:rPr lang="es-ES" altLang="es-ES" sz="1600" b="1"/>
              <a:t>Públicos</a:t>
            </a:r>
          </a:p>
        </p:txBody>
      </p:sp>
      <p:sp>
        <p:nvSpPr>
          <p:cNvPr id="26630" name="Oval 6">
            <a:extLst>
              <a:ext uri="{FF2B5EF4-FFF2-40B4-BE49-F238E27FC236}">
                <a16:creationId xmlns:a16="http://schemas.microsoft.com/office/drawing/2014/main" id="{952931F8-AD0E-468E-90D7-973DF370687B}"/>
              </a:ext>
            </a:extLst>
          </p:cNvPr>
          <p:cNvSpPr>
            <a:spLocks noChangeArrowheads="1"/>
          </p:cNvSpPr>
          <p:nvPr/>
        </p:nvSpPr>
        <p:spPr bwMode="auto">
          <a:xfrm>
            <a:off x="3779838" y="4221163"/>
            <a:ext cx="1368425" cy="1295400"/>
          </a:xfrm>
          <a:prstGeom prst="ellipse">
            <a:avLst/>
          </a:prstGeom>
          <a:solidFill>
            <a:schemeClr val="accent1">
              <a:lumMod val="20000"/>
              <a:lumOff val="80000"/>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s-ES" altLang="es-ES" sz="1400" b="1"/>
          </a:p>
          <a:p>
            <a:pPr algn="ctr" eaLnBrk="1" hangingPunct="1">
              <a:spcBef>
                <a:spcPct val="0"/>
              </a:spcBef>
              <a:buFontTx/>
              <a:buNone/>
            </a:pPr>
            <a:endParaRPr lang="es-ES" altLang="es-ES" sz="1400" b="1"/>
          </a:p>
          <a:p>
            <a:pPr algn="ctr" eaLnBrk="1" hangingPunct="1">
              <a:spcBef>
                <a:spcPct val="0"/>
              </a:spcBef>
              <a:buFontTx/>
              <a:buNone/>
            </a:pPr>
            <a:endParaRPr lang="es-ES" altLang="es-ES" sz="1400" b="1"/>
          </a:p>
          <a:p>
            <a:pPr algn="ctr" eaLnBrk="1" hangingPunct="1">
              <a:spcBef>
                <a:spcPct val="0"/>
              </a:spcBef>
              <a:buFontTx/>
              <a:buNone/>
            </a:pPr>
            <a:endParaRPr lang="es-ES" altLang="es-ES" sz="1400" b="1"/>
          </a:p>
          <a:p>
            <a:pPr algn="ctr" eaLnBrk="1" hangingPunct="1">
              <a:spcBef>
                <a:spcPct val="0"/>
              </a:spcBef>
              <a:buFontTx/>
              <a:buNone/>
            </a:pPr>
            <a:endParaRPr lang="es-ES" altLang="es-ES" sz="1400" b="1"/>
          </a:p>
          <a:p>
            <a:pPr algn="ctr" eaLnBrk="1" hangingPunct="1">
              <a:spcBef>
                <a:spcPct val="0"/>
              </a:spcBef>
              <a:buFontTx/>
              <a:buNone/>
            </a:pPr>
            <a:endParaRPr lang="es-ES" altLang="es-ES" sz="1400" b="1"/>
          </a:p>
          <a:p>
            <a:pPr algn="ctr" eaLnBrk="1" hangingPunct="1">
              <a:spcBef>
                <a:spcPct val="0"/>
              </a:spcBef>
              <a:buFontTx/>
              <a:buNone/>
            </a:pPr>
            <a:r>
              <a:rPr lang="es-ES" altLang="es-ES" sz="1400" b="1"/>
              <a:t>Medicamentos </a:t>
            </a:r>
          </a:p>
          <a:p>
            <a:pPr algn="ctr" eaLnBrk="1" hangingPunct="1">
              <a:spcBef>
                <a:spcPct val="0"/>
              </a:spcBef>
              <a:buFontTx/>
              <a:buNone/>
            </a:pPr>
            <a:r>
              <a:rPr lang="es-ES" altLang="es-ES" sz="1400" b="1"/>
              <a:t>a precio de</a:t>
            </a:r>
          </a:p>
          <a:p>
            <a:pPr algn="ctr" eaLnBrk="1" hangingPunct="1">
              <a:spcBef>
                <a:spcPct val="0"/>
              </a:spcBef>
              <a:buFontTx/>
              <a:buNone/>
            </a:pPr>
            <a:r>
              <a:rPr lang="es-ES" altLang="es-ES" sz="1400" b="1"/>
              <a:t>Genérico </a:t>
            </a:r>
          </a:p>
          <a:p>
            <a:pPr algn="ctr" eaLnBrk="1" hangingPunct="1">
              <a:spcBef>
                <a:spcPct val="0"/>
              </a:spcBef>
              <a:buFontTx/>
              <a:buNone/>
            </a:pPr>
            <a:endParaRPr lang="es-ES" altLang="es-ES" sz="1400" b="1"/>
          </a:p>
          <a:p>
            <a:pPr algn="ctr" eaLnBrk="1" hangingPunct="1">
              <a:spcBef>
                <a:spcPct val="0"/>
              </a:spcBef>
              <a:buFontTx/>
              <a:buNone/>
            </a:pPr>
            <a:endParaRPr lang="es-ES" altLang="es-ES" sz="1400" b="1"/>
          </a:p>
          <a:p>
            <a:pPr algn="ctr" eaLnBrk="1" hangingPunct="1">
              <a:spcBef>
                <a:spcPct val="0"/>
              </a:spcBef>
              <a:buFontTx/>
              <a:buNone/>
            </a:pPr>
            <a:endParaRPr lang="es-ES" altLang="es-ES" sz="1400" b="1"/>
          </a:p>
          <a:p>
            <a:pPr algn="ctr" eaLnBrk="1" hangingPunct="1">
              <a:spcBef>
                <a:spcPct val="0"/>
              </a:spcBef>
              <a:buFontTx/>
              <a:buNone/>
            </a:pPr>
            <a:r>
              <a:rPr lang="es-ES" altLang="es-ES" sz="1400" b="1"/>
              <a:t> </a:t>
            </a:r>
          </a:p>
          <a:p>
            <a:pPr algn="ctr" eaLnBrk="1" hangingPunct="1">
              <a:spcBef>
                <a:spcPct val="0"/>
              </a:spcBef>
              <a:buFontTx/>
              <a:buNone/>
            </a:pPr>
            <a:endParaRPr lang="es-ES" altLang="es-ES" sz="1400" b="1"/>
          </a:p>
          <a:p>
            <a:pPr algn="ctr" eaLnBrk="1" hangingPunct="1">
              <a:spcBef>
                <a:spcPct val="0"/>
              </a:spcBef>
              <a:buFontTx/>
              <a:buNone/>
            </a:pPr>
            <a:endParaRPr lang="es-ES" altLang="es-ES" sz="1400" b="1"/>
          </a:p>
        </p:txBody>
      </p:sp>
      <p:sp>
        <p:nvSpPr>
          <p:cNvPr id="26631" name="Rectangle 7">
            <a:extLst>
              <a:ext uri="{FF2B5EF4-FFF2-40B4-BE49-F238E27FC236}">
                <a16:creationId xmlns:a16="http://schemas.microsoft.com/office/drawing/2014/main" id="{2E898306-CC05-4147-B5E2-7CD129940AEE}"/>
              </a:ext>
            </a:extLst>
          </p:cNvPr>
          <p:cNvSpPr>
            <a:spLocks noChangeArrowheads="1"/>
          </p:cNvSpPr>
          <p:nvPr/>
        </p:nvSpPr>
        <p:spPr bwMode="auto">
          <a:xfrm>
            <a:off x="6156325" y="5373688"/>
            <a:ext cx="1584325" cy="360362"/>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 sz="1600" b="1"/>
              <a:t>Pacientes</a:t>
            </a:r>
          </a:p>
        </p:txBody>
      </p:sp>
      <p:sp>
        <p:nvSpPr>
          <p:cNvPr id="26632" name="Rectangle 8">
            <a:extLst>
              <a:ext uri="{FF2B5EF4-FFF2-40B4-BE49-F238E27FC236}">
                <a16:creationId xmlns:a16="http://schemas.microsoft.com/office/drawing/2014/main" id="{0F0C711A-D388-4585-843C-06A2727A01DE}"/>
              </a:ext>
            </a:extLst>
          </p:cNvPr>
          <p:cNvSpPr>
            <a:spLocks noChangeArrowheads="1"/>
          </p:cNvSpPr>
          <p:nvPr/>
        </p:nvSpPr>
        <p:spPr bwMode="auto">
          <a:xfrm>
            <a:off x="6156325" y="4005263"/>
            <a:ext cx="1511300" cy="215900"/>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s-ES_tradnl" altLang="es-ES" sz="1800" b="1"/>
          </a:p>
        </p:txBody>
      </p:sp>
      <p:sp>
        <p:nvSpPr>
          <p:cNvPr id="26633" name="Line 9">
            <a:extLst>
              <a:ext uri="{FF2B5EF4-FFF2-40B4-BE49-F238E27FC236}">
                <a16:creationId xmlns:a16="http://schemas.microsoft.com/office/drawing/2014/main" id="{FCA58273-9077-4D82-BE62-8C848262B048}"/>
              </a:ext>
            </a:extLst>
          </p:cNvPr>
          <p:cNvSpPr>
            <a:spLocks noChangeShapeType="1"/>
          </p:cNvSpPr>
          <p:nvPr/>
        </p:nvSpPr>
        <p:spPr bwMode="auto">
          <a:xfrm flipV="1">
            <a:off x="1835150" y="3068638"/>
            <a:ext cx="1588"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6634" name="Line 10">
            <a:extLst>
              <a:ext uri="{FF2B5EF4-FFF2-40B4-BE49-F238E27FC236}">
                <a16:creationId xmlns:a16="http://schemas.microsoft.com/office/drawing/2014/main" id="{28C7C33C-3869-4504-8BD5-27F55EDCA868}"/>
              </a:ext>
            </a:extLst>
          </p:cNvPr>
          <p:cNvSpPr>
            <a:spLocks noChangeShapeType="1"/>
          </p:cNvSpPr>
          <p:nvPr/>
        </p:nvSpPr>
        <p:spPr bwMode="auto">
          <a:xfrm>
            <a:off x="827088" y="1268413"/>
            <a:ext cx="0" cy="2016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6635" name="Line 11">
            <a:extLst>
              <a:ext uri="{FF2B5EF4-FFF2-40B4-BE49-F238E27FC236}">
                <a16:creationId xmlns:a16="http://schemas.microsoft.com/office/drawing/2014/main" id="{FA976277-8562-44AE-AEDF-FA732B8A51D0}"/>
              </a:ext>
            </a:extLst>
          </p:cNvPr>
          <p:cNvSpPr>
            <a:spLocks noChangeShapeType="1"/>
          </p:cNvSpPr>
          <p:nvPr/>
        </p:nvSpPr>
        <p:spPr bwMode="auto">
          <a:xfrm>
            <a:off x="827088" y="3284538"/>
            <a:ext cx="7058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6636" name="Line 12">
            <a:extLst>
              <a:ext uri="{FF2B5EF4-FFF2-40B4-BE49-F238E27FC236}">
                <a16:creationId xmlns:a16="http://schemas.microsoft.com/office/drawing/2014/main" id="{7FB4615C-14D0-4FC5-82B6-82580418A0E3}"/>
              </a:ext>
            </a:extLst>
          </p:cNvPr>
          <p:cNvSpPr>
            <a:spLocks noChangeShapeType="1"/>
          </p:cNvSpPr>
          <p:nvPr/>
        </p:nvSpPr>
        <p:spPr bwMode="auto">
          <a:xfrm>
            <a:off x="827088" y="1268413"/>
            <a:ext cx="7058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6637" name="Line 13">
            <a:extLst>
              <a:ext uri="{FF2B5EF4-FFF2-40B4-BE49-F238E27FC236}">
                <a16:creationId xmlns:a16="http://schemas.microsoft.com/office/drawing/2014/main" id="{149E14F3-5E65-4770-89D0-7031A54E513B}"/>
              </a:ext>
            </a:extLst>
          </p:cNvPr>
          <p:cNvSpPr>
            <a:spLocks noChangeShapeType="1"/>
          </p:cNvSpPr>
          <p:nvPr/>
        </p:nvSpPr>
        <p:spPr bwMode="auto">
          <a:xfrm>
            <a:off x="7885113" y="1268413"/>
            <a:ext cx="0" cy="2016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6638" name="Text Box 14">
            <a:extLst>
              <a:ext uri="{FF2B5EF4-FFF2-40B4-BE49-F238E27FC236}">
                <a16:creationId xmlns:a16="http://schemas.microsoft.com/office/drawing/2014/main" id="{76432123-76DF-438B-BAFE-A17847FB90B5}"/>
              </a:ext>
            </a:extLst>
          </p:cNvPr>
          <p:cNvSpPr txBox="1">
            <a:spLocks noChangeArrowheads="1"/>
          </p:cNvSpPr>
          <p:nvPr/>
        </p:nvSpPr>
        <p:spPr bwMode="auto">
          <a:xfrm>
            <a:off x="971550" y="1239838"/>
            <a:ext cx="203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600"/>
              <a:t> Gobiernos</a:t>
            </a:r>
          </a:p>
        </p:txBody>
      </p:sp>
      <p:sp>
        <p:nvSpPr>
          <p:cNvPr id="26639" name="Text Box 15">
            <a:extLst>
              <a:ext uri="{FF2B5EF4-FFF2-40B4-BE49-F238E27FC236}">
                <a16:creationId xmlns:a16="http://schemas.microsoft.com/office/drawing/2014/main" id="{09C285FC-BCF7-4BE5-B299-880ACDB84B39}"/>
              </a:ext>
            </a:extLst>
          </p:cNvPr>
          <p:cNvSpPr txBox="1">
            <a:spLocks noChangeArrowheads="1"/>
          </p:cNvSpPr>
          <p:nvPr/>
        </p:nvSpPr>
        <p:spPr bwMode="auto">
          <a:xfrm>
            <a:off x="3687763" y="1239838"/>
            <a:ext cx="2251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600"/>
              <a:t>Industria Farmacéutica</a:t>
            </a:r>
          </a:p>
        </p:txBody>
      </p:sp>
      <p:sp>
        <p:nvSpPr>
          <p:cNvPr id="26640" name="Text Box 16">
            <a:extLst>
              <a:ext uri="{FF2B5EF4-FFF2-40B4-BE49-F238E27FC236}">
                <a16:creationId xmlns:a16="http://schemas.microsoft.com/office/drawing/2014/main" id="{D9A16272-92D9-433F-9582-0A7201BC8E10}"/>
              </a:ext>
            </a:extLst>
          </p:cNvPr>
          <p:cNvSpPr txBox="1">
            <a:spLocks noChangeArrowheads="1"/>
          </p:cNvSpPr>
          <p:nvPr/>
        </p:nvSpPr>
        <p:spPr bwMode="auto">
          <a:xfrm>
            <a:off x="6156325" y="1292225"/>
            <a:ext cx="15382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600"/>
              <a:t>Sector sin </a:t>
            </a:r>
          </a:p>
          <a:p>
            <a:pPr eaLnBrk="1" hangingPunct="1">
              <a:spcBef>
                <a:spcPct val="0"/>
              </a:spcBef>
              <a:buFontTx/>
              <a:buNone/>
            </a:pPr>
            <a:r>
              <a:rPr lang="es-ES" altLang="es-ES" sz="1600"/>
              <a:t>Ánimo de lucro</a:t>
            </a:r>
          </a:p>
        </p:txBody>
      </p:sp>
      <p:sp>
        <p:nvSpPr>
          <p:cNvPr id="26641" name="Text Box 17">
            <a:extLst>
              <a:ext uri="{FF2B5EF4-FFF2-40B4-BE49-F238E27FC236}">
                <a16:creationId xmlns:a16="http://schemas.microsoft.com/office/drawing/2014/main" id="{404755CA-2E8F-42B2-B862-E7B7984882BB}"/>
              </a:ext>
            </a:extLst>
          </p:cNvPr>
          <p:cNvSpPr txBox="1">
            <a:spLocks noChangeArrowheads="1"/>
          </p:cNvSpPr>
          <p:nvPr/>
        </p:nvSpPr>
        <p:spPr bwMode="auto">
          <a:xfrm>
            <a:off x="6280150" y="4192588"/>
            <a:ext cx="15367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600"/>
              <a:t>Contribuciones</a:t>
            </a:r>
          </a:p>
          <a:p>
            <a:pPr eaLnBrk="1" hangingPunct="1">
              <a:spcBef>
                <a:spcPct val="0"/>
              </a:spcBef>
              <a:buFontTx/>
              <a:buNone/>
            </a:pPr>
            <a:r>
              <a:rPr lang="es-ES" altLang="es-ES" sz="1600"/>
              <a:t>voluntarias</a:t>
            </a:r>
          </a:p>
        </p:txBody>
      </p:sp>
      <p:sp>
        <p:nvSpPr>
          <p:cNvPr id="26642" name="Line 18">
            <a:extLst>
              <a:ext uri="{FF2B5EF4-FFF2-40B4-BE49-F238E27FC236}">
                <a16:creationId xmlns:a16="http://schemas.microsoft.com/office/drawing/2014/main" id="{6A4AD28D-41BC-4390-8F6C-C21B5A511320}"/>
              </a:ext>
            </a:extLst>
          </p:cNvPr>
          <p:cNvSpPr>
            <a:spLocks noChangeShapeType="1"/>
          </p:cNvSpPr>
          <p:nvPr/>
        </p:nvSpPr>
        <p:spPr bwMode="auto">
          <a:xfrm flipV="1">
            <a:off x="6877050" y="3068638"/>
            <a:ext cx="0"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6643" name="Text Box 19">
            <a:extLst>
              <a:ext uri="{FF2B5EF4-FFF2-40B4-BE49-F238E27FC236}">
                <a16:creationId xmlns:a16="http://schemas.microsoft.com/office/drawing/2014/main" id="{1D27E7EA-B6C8-4B6E-B94B-759B10B0BBD8}"/>
              </a:ext>
            </a:extLst>
          </p:cNvPr>
          <p:cNvSpPr txBox="1">
            <a:spLocks noChangeArrowheads="1"/>
          </p:cNvSpPr>
          <p:nvPr/>
        </p:nvSpPr>
        <p:spPr bwMode="auto">
          <a:xfrm>
            <a:off x="950913" y="908050"/>
            <a:ext cx="333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800" i="1" dirty="0"/>
              <a:t>Fondos para la Investigación</a:t>
            </a:r>
          </a:p>
        </p:txBody>
      </p:sp>
      <p:sp>
        <p:nvSpPr>
          <p:cNvPr id="26644" name="Text Box 20">
            <a:extLst>
              <a:ext uri="{FF2B5EF4-FFF2-40B4-BE49-F238E27FC236}">
                <a16:creationId xmlns:a16="http://schemas.microsoft.com/office/drawing/2014/main" id="{9AE193CF-F368-4962-A3E6-6AD3308D9D52}"/>
              </a:ext>
            </a:extLst>
          </p:cNvPr>
          <p:cNvSpPr txBox="1">
            <a:spLocks noChangeArrowheads="1"/>
          </p:cNvSpPr>
          <p:nvPr/>
        </p:nvSpPr>
        <p:spPr bwMode="auto">
          <a:xfrm>
            <a:off x="1331913" y="285750"/>
            <a:ext cx="61198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800" b="1"/>
              <a:t>Modelo alternativo de financiación de la investigación</a:t>
            </a:r>
          </a:p>
        </p:txBody>
      </p:sp>
      <p:sp>
        <p:nvSpPr>
          <p:cNvPr id="26645" name="Text Box 21">
            <a:extLst>
              <a:ext uri="{FF2B5EF4-FFF2-40B4-BE49-F238E27FC236}">
                <a16:creationId xmlns:a16="http://schemas.microsoft.com/office/drawing/2014/main" id="{A130AD62-2EF4-420F-932E-3629997D081B}"/>
              </a:ext>
            </a:extLst>
          </p:cNvPr>
          <p:cNvSpPr txBox="1">
            <a:spLocks noChangeArrowheads="1"/>
          </p:cNvSpPr>
          <p:nvPr/>
        </p:nvSpPr>
        <p:spPr bwMode="auto">
          <a:xfrm>
            <a:off x="2771775" y="1773238"/>
            <a:ext cx="996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400"/>
              <a:t>90.00%</a:t>
            </a:r>
          </a:p>
        </p:txBody>
      </p:sp>
      <p:sp>
        <p:nvSpPr>
          <p:cNvPr id="26646" name="Text Box 22">
            <a:extLst>
              <a:ext uri="{FF2B5EF4-FFF2-40B4-BE49-F238E27FC236}">
                <a16:creationId xmlns:a16="http://schemas.microsoft.com/office/drawing/2014/main" id="{7CA8A330-F951-452D-A3CD-3FFD3BE64E2D}"/>
              </a:ext>
            </a:extLst>
          </p:cNvPr>
          <p:cNvSpPr txBox="1">
            <a:spLocks noChangeArrowheads="1"/>
          </p:cNvSpPr>
          <p:nvPr/>
        </p:nvSpPr>
        <p:spPr bwMode="auto">
          <a:xfrm>
            <a:off x="5219700" y="2420938"/>
            <a:ext cx="785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400"/>
              <a:t>5.00%</a:t>
            </a:r>
          </a:p>
        </p:txBody>
      </p:sp>
      <p:sp>
        <p:nvSpPr>
          <p:cNvPr id="26647" name="Text Box 23">
            <a:extLst>
              <a:ext uri="{FF2B5EF4-FFF2-40B4-BE49-F238E27FC236}">
                <a16:creationId xmlns:a16="http://schemas.microsoft.com/office/drawing/2014/main" id="{199307D7-7576-4E03-A953-E73AA15792EB}"/>
              </a:ext>
            </a:extLst>
          </p:cNvPr>
          <p:cNvSpPr txBox="1">
            <a:spLocks noChangeArrowheads="1"/>
          </p:cNvSpPr>
          <p:nvPr/>
        </p:nvSpPr>
        <p:spPr bwMode="auto">
          <a:xfrm>
            <a:off x="7143750" y="2420938"/>
            <a:ext cx="687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400"/>
              <a:t>5.00%</a:t>
            </a:r>
          </a:p>
        </p:txBody>
      </p:sp>
      <p:sp>
        <p:nvSpPr>
          <p:cNvPr id="26648" name="Line 24">
            <a:extLst>
              <a:ext uri="{FF2B5EF4-FFF2-40B4-BE49-F238E27FC236}">
                <a16:creationId xmlns:a16="http://schemas.microsoft.com/office/drawing/2014/main" id="{E5F50E09-266B-4238-8484-29E6CD1060B5}"/>
              </a:ext>
            </a:extLst>
          </p:cNvPr>
          <p:cNvSpPr>
            <a:spLocks noChangeShapeType="1"/>
          </p:cNvSpPr>
          <p:nvPr/>
        </p:nvSpPr>
        <p:spPr bwMode="auto">
          <a:xfrm>
            <a:off x="2987675" y="5013325"/>
            <a:ext cx="647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6649" name="Line 25">
            <a:extLst>
              <a:ext uri="{FF2B5EF4-FFF2-40B4-BE49-F238E27FC236}">
                <a16:creationId xmlns:a16="http://schemas.microsoft.com/office/drawing/2014/main" id="{B0665B62-5659-4FF4-BDB1-7F3B3CAF386D}"/>
              </a:ext>
            </a:extLst>
          </p:cNvPr>
          <p:cNvSpPr>
            <a:spLocks noChangeShapeType="1"/>
          </p:cNvSpPr>
          <p:nvPr/>
        </p:nvSpPr>
        <p:spPr bwMode="auto">
          <a:xfrm flipH="1">
            <a:off x="2916238" y="5229225"/>
            <a:ext cx="792162" cy="0"/>
          </a:xfrm>
          <a:prstGeom prst="line">
            <a:avLst/>
          </a:prstGeom>
          <a:noFill/>
          <a:ln w="9525">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6650" name="Line 26">
            <a:extLst>
              <a:ext uri="{FF2B5EF4-FFF2-40B4-BE49-F238E27FC236}">
                <a16:creationId xmlns:a16="http://schemas.microsoft.com/office/drawing/2014/main" id="{D506BB88-144A-4F7C-85CA-D7C81067A9B4}"/>
              </a:ext>
            </a:extLst>
          </p:cNvPr>
          <p:cNvSpPr>
            <a:spLocks noChangeShapeType="1"/>
          </p:cNvSpPr>
          <p:nvPr/>
        </p:nvSpPr>
        <p:spPr bwMode="auto">
          <a:xfrm>
            <a:off x="5148263" y="5229225"/>
            <a:ext cx="792162" cy="360363"/>
          </a:xfrm>
          <a:prstGeom prst="line">
            <a:avLst/>
          </a:prstGeom>
          <a:noFill/>
          <a:ln w="9525">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6651" name="Line 27">
            <a:extLst>
              <a:ext uri="{FF2B5EF4-FFF2-40B4-BE49-F238E27FC236}">
                <a16:creationId xmlns:a16="http://schemas.microsoft.com/office/drawing/2014/main" id="{DCED956D-272B-4357-ADD1-17183FB5F2B4}"/>
              </a:ext>
            </a:extLst>
          </p:cNvPr>
          <p:cNvSpPr>
            <a:spLocks noChangeShapeType="1"/>
          </p:cNvSpPr>
          <p:nvPr/>
        </p:nvSpPr>
        <p:spPr bwMode="auto">
          <a:xfrm flipH="1" flipV="1">
            <a:off x="5219700" y="5013325"/>
            <a:ext cx="792163"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6652" name="Text Box 28">
            <a:extLst>
              <a:ext uri="{FF2B5EF4-FFF2-40B4-BE49-F238E27FC236}">
                <a16:creationId xmlns:a16="http://schemas.microsoft.com/office/drawing/2014/main" id="{2B5A9547-B5D9-466A-9523-58211DAE5D9A}"/>
              </a:ext>
            </a:extLst>
          </p:cNvPr>
          <p:cNvSpPr txBox="1">
            <a:spLocks noChangeArrowheads="1"/>
          </p:cNvSpPr>
          <p:nvPr/>
        </p:nvSpPr>
        <p:spPr bwMode="auto">
          <a:xfrm>
            <a:off x="231775" y="63293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s-ES_tradnl" altLang="es-ES" sz="1800"/>
          </a:p>
        </p:txBody>
      </p:sp>
    </p:spTree>
    <p:extLst>
      <p:ext uri="{BB962C8B-B14F-4D97-AF65-F5344CB8AC3E}">
        <p14:creationId xmlns:p14="http://schemas.microsoft.com/office/powerpoint/2010/main" val="3891230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43B6CC0-CCCF-4066-93F3-00389B76AA71}"/>
              </a:ext>
            </a:extLst>
          </p:cNvPr>
          <p:cNvSpPr>
            <a:spLocks noGrp="1"/>
          </p:cNvSpPr>
          <p:nvPr>
            <p:ph type="title"/>
          </p:nvPr>
        </p:nvSpPr>
        <p:spPr/>
        <p:txBody>
          <a:bodyPr/>
          <a:lstStyle/>
          <a:p>
            <a:pPr algn="ctr"/>
            <a:r>
              <a:rPr lang="es-ES" dirty="0"/>
              <a:t>CONCLUSIONES</a:t>
            </a:r>
          </a:p>
        </p:txBody>
      </p:sp>
      <p:sp>
        <p:nvSpPr>
          <p:cNvPr id="4" name="Marcador de texto 3">
            <a:extLst>
              <a:ext uri="{FF2B5EF4-FFF2-40B4-BE49-F238E27FC236}">
                <a16:creationId xmlns:a16="http://schemas.microsoft.com/office/drawing/2014/main" id="{10995C26-F1D2-47F0-968E-672EA258C617}"/>
              </a:ext>
            </a:extLst>
          </p:cNvPr>
          <p:cNvSpPr>
            <a:spLocks noGrp="1"/>
          </p:cNvSpPr>
          <p:nvPr>
            <p:ph type="body" idx="1"/>
          </p:nvPr>
        </p:nvSpPr>
        <p:spPr/>
        <p:txBody>
          <a:bodyPr/>
          <a:lstStyle/>
          <a:p>
            <a:endParaRPr lang="es-ES"/>
          </a:p>
        </p:txBody>
      </p:sp>
      <p:sp>
        <p:nvSpPr>
          <p:cNvPr id="2" name="Marcador de número de diapositiva 1">
            <a:extLst>
              <a:ext uri="{FF2B5EF4-FFF2-40B4-BE49-F238E27FC236}">
                <a16:creationId xmlns:a16="http://schemas.microsoft.com/office/drawing/2014/main" id="{E0FA2B1E-B416-428C-9584-33E66697A617}"/>
              </a:ext>
            </a:extLst>
          </p:cNvPr>
          <p:cNvSpPr>
            <a:spLocks noGrp="1"/>
          </p:cNvSpPr>
          <p:nvPr>
            <p:ph type="sldNum" sz="quarter" idx="12"/>
          </p:nvPr>
        </p:nvSpPr>
        <p:spPr/>
        <p:txBody>
          <a:bodyPr/>
          <a:lstStyle/>
          <a:p>
            <a:fld id="{C7FAE25F-A5F4-47C1-8872-7D057BF5616F}" type="slidenum">
              <a:rPr lang="es-ES" smtClean="0"/>
              <a:pPr/>
              <a:t>38</a:t>
            </a:fld>
            <a:endParaRPr lang="es-ES" dirty="0"/>
          </a:p>
        </p:txBody>
      </p:sp>
    </p:spTree>
    <p:extLst>
      <p:ext uri="{BB962C8B-B14F-4D97-AF65-F5344CB8AC3E}">
        <p14:creationId xmlns:p14="http://schemas.microsoft.com/office/powerpoint/2010/main" val="3934669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332656" y="692696"/>
            <a:ext cx="10585176" cy="4176464"/>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a:solidFill>
                  <a:schemeClr val="tx1"/>
                </a:solidFill>
              </a:rPr>
              <a:t>La UE necesita  </a:t>
            </a:r>
            <a:r>
              <a:rPr lang="es-ES_tradnl" sz="3200" dirty="0">
                <a:solidFill>
                  <a:schemeClr val="tx1"/>
                </a:solidFill>
              </a:rPr>
              <a:t>mantener un desarrollo económico activo, modernizando sus estructuras de producción pero</a:t>
            </a:r>
          </a:p>
          <a:p>
            <a:pPr algn="ctr"/>
            <a:r>
              <a:rPr lang="es-ES_tradnl" sz="3200" b="1" u="sng" dirty="0">
                <a:solidFill>
                  <a:schemeClr val="tx1"/>
                </a:solidFill>
              </a:rPr>
              <a:t>S</a:t>
            </a:r>
            <a:r>
              <a:rPr lang="es-ES" sz="3200" b="1" u="sng" dirty="0" err="1">
                <a:solidFill>
                  <a:schemeClr val="tx1"/>
                </a:solidFill>
              </a:rPr>
              <a:t>olo</a:t>
            </a:r>
            <a:r>
              <a:rPr lang="es-ES" sz="3200" b="1" u="sng" dirty="0">
                <a:solidFill>
                  <a:schemeClr val="tx1"/>
                </a:solidFill>
              </a:rPr>
              <a:t> y solo si se respeta los avances políticos, democráticos y  sociales</a:t>
            </a:r>
            <a:r>
              <a:rPr lang="es-ES" sz="3200" b="1" dirty="0">
                <a:solidFill>
                  <a:schemeClr val="tx1"/>
                </a:solidFill>
              </a:rPr>
              <a:t>, </a:t>
            </a:r>
            <a:r>
              <a:rPr lang="es-ES" sz="3200" dirty="0">
                <a:solidFill>
                  <a:schemeClr val="tx1"/>
                </a:solidFill>
              </a:rPr>
              <a:t>en especial los sanitarios y el desarrollo en salud pública de todos los pueblos.</a:t>
            </a:r>
          </a:p>
        </p:txBody>
      </p:sp>
      <p:sp>
        <p:nvSpPr>
          <p:cNvPr id="5" name="Marcador de número de diapositiva 4"/>
          <p:cNvSpPr>
            <a:spLocks noGrp="1"/>
          </p:cNvSpPr>
          <p:nvPr>
            <p:ph type="sldNum" sz="quarter" idx="12"/>
          </p:nvPr>
        </p:nvSpPr>
        <p:spPr/>
        <p:txBody>
          <a:bodyPr/>
          <a:lstStyle/>
          <a:p>
            <a:fld id="{C7FAE25F-A5F4-47C1-8872-7D057BF5616F}" type="slidenum">
              <a:rPr lang="es-ES" smtClean="0"/>
              <a:pPr/>
              <a:t>39</a:t>
            </a:fld>
            <a:endParaRPr lang="es-ES" dirty="0"/>
          </a:p>
        </p:txBody>
      </p:sp>
    </p:spTree>
    <p:extLst>
      <p:ext uri="{BB962C8B-B14F-4D97-AF65-F5344CB8AC3E}">
        <p14:creationId xmlns:p14="http://schemas.microsoft.com/office/powerpoint/2010/main" val="1779726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741048F-B804-44A5-8F20-B28AB0CE49E4}"/>
              </a:ext>
            </a:extLst>
          </p:cNvPr>
          <p:cNvSpPr>
            <a:spLocks noGrp="1"/>
          </p:cNvSpPr>
          <p:nvPr>
            <p:ph type="ctrTitle"/>
          </p:nvPr>
        </p:nvSpPr>
        <p:spPr>
          <a:solidFill>
            <a:schemeClr val="accent3">
              <a:lumMod val="40000"/>
              <a:lumOff val="60000"/>
            </a:schemeClr>
          </a:solidFill>
        </p:spPr>
        <p:txBody>
          <a:bodyPr/>
          <a:lstStyle/>
          <a:p>
            <a:r>
              <a:rPr lang="es-ES" b="1" dirty="0"/>
              <a:t>¡¡EL ORIGEN DEL PROBLEMA¡¡</a:t>
            </a:r>
          </a:p>
        </p:txBody>
      </p:sp>
      <p:sp>
        <p:nvSpPr>
          <p:cNvPr id="6" name="Subtítulo 5">
            <a:extLst>
              <a:ext uri="{FF2B5EF4-FFF2-40B4-BE49-F238E27FC236}">
                <a16:creationId xmlns:a16="http://schemas.microsoft.com/office/drawing/2014/main" id="{C225A7D9-437B-4E90-9AFE-CDC9BC5B2B6C}"/>
              </a:ext>
            </a:extLst>
          </p:cNvPr>
          <p:cNvSpPr>
            <a:spLocks noGrp="1"/>
          </p:cNvSpPr>
          <p:nvPr>
            <p:ph type="subTitle" idx="1"/>
          </p:nvPr>
        </p:nvSpPr>
        <p:spPr/>
        <p:txBody>
          <a:bodyPr/>
          <a:lstStyle/>
          <a:p>
            <a:endParaRPr lang="es-ES"/>
          </a:p>
        </p:txBody>
      </p:sp>
      <p:sp>
        <p:nvSpPr>
          <p:cNvPr id="4" name="Marcador de número de diapositiva 3">
            <a:extLst>
              <a:ext uri="{FF2B5EF4-FFF2-40B4-BE49-F238E27FC236}">
                <a16:creationId xmlns:a16="http://schemas.microsoft.com/office/drawing/2014/main" id="{12A6E9B1-71AE-4B0B-972C-003A768D9C0A}"/>
              </a:ext>
            </a:extLst>
          </p:cNvPr>
          <p:cNvSpPr>
            <a:spLocks noGrp="1"/>
          </p:cNvSpPr>
          <p:nvPr>
            <p:ph type="sldNum" sz="quarter" idx="12"/>
          </p:nvPr>
        </p:nvSpPr>
        <p:spPr/>
        <p:txBody>
          <a:bodyPr/>
          <a:lstStyle/>
          <a:p>
            <a:fld id="{C7FAE25F-A5F4-47C1-8872-7D057BF5616F}" type="slidenum">
              <a:rPr lang="es-ES" smtClean="0"/>
              <a:pPr/>
              <a:t>4</a:t>
            </a:fld>
            <a:endParaRPr lang="es-ES" dirty="0"/>
          </a:p>
        </p:txBody>
      </p:sp>
    </p:spTree>
    <p:extLst>
      <p:ext uri="{BB962C8B-B14F-4D97-AF65-F5344CB8AC3E}">
        <p14:creationId xmlns:p14="http://schemas.microsoft.com/office/powerpoint/2010/main" val="31384554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005064"/>
            <a:ext cx="8280920" cy="2232248"/>
          </a:xfrm>
          <a:solidFill>
            <a:schemeClr val="tx2">
              <a:lumMod val="20000"/>
              <a:lumOff val="80000"/>
            </a:schemeClr>
          </a:solidFill>
        </p:spPr>
        <p:style>
          <a:lnRef idx="0">
            <a:schemeClr val="accent3"/>
          </a:lnRef>
          <a:fillRef idx="3">
            <a:schemeClr val="accent3"/>
          </a:fillRef>
          <a:effectRef idx="3">
            <a:schemeClr val="accent3"/>
          </a:effectRef>
          <a:fontRef idx="minor">
            <a:schemeClr val="lt1"/>
          </a:fontRef>
        </p:style>
        <p:txBody>
          <a:bodyPr>
            <a:noAutofit/>
          </a:bodyPr>
          <a:lstStyle/>
          <a:p>
            <a:pPr marL="0" indent="0" algn="ctr">
              <a:buNone/>
            </a:pPr>
            <a:r>
              <a:rPr lang="es-ES" sz="2800" b="1" dirty="0">
                <a:solidFill>
                  <a:schemeClr val="tx1"/>
                </a:solidFill>
              </a:rPr>
              <a:t>Precisamos políticas y cambios estructurales serios para contener el gasto en medicamentos que exigen racionalidad y buen gobierno en la incorporación y uso de insumos farmacéuticos, así como un mejor equilibrio en el binomio eficiencia-equidad</a:t>
            </a:r>
            <a:endParaRPr lang="es-ES" sz="2800" dirty="0">
              <a:solidFill>
                <a:schemeClr val="tx1"/>
              </a:solidFill>
            </a:endParaRPr>
          </a:p>
        </p:txBody>
      </p:sp>
      <p:sp>
        <p:nvSpPr>
          <p:cNvPr id="5" name="4 Marcador de número de diapositiva"/>
          <p:cNvSpPr>
            <a:spLocks noGrp="1"/>
          </p:cNvSpPr>
          <p:nvPr>
            <p:ph type="sldNum" sz="quarter" idx="12"/>
          </p:nvPr>
        </p:nvSpPr>
        <p:spPr>
          <a:xfrm>
            <a:off x="6553200" y="6356350"/>
            <a:ext cx="2133600" cy="365125"/>
          </a:xfrm>
        </p:spPr>
        <p:txBody>
          <a:bodyPr/>
          <a:lstStyle/>
          <a:p>
            <a:pPr defTabSz="685800">
              <a:defRPr/>
            </a:pPr>
            <a:fld id="{C7FAE25F-A5F4-47C1-8872-7D057BF5616F}" type="slidenum">
              <a:rPr lang="es-ES" sz="1350" kern="0">
                <a:solidFill>
                  <a:sysClr val="windowText" lastClr="000000"/>
                </a:solidFill>
              </a:rPr>
              <a:pPr defTabSz="685800">
                <a:defRPr/>
              </a:pPr>
              <a:t>40</a:t>
            </a:fld>
            <a:endParaRPr lang="es-ES" sz="1350" kern="0">
              <a:solidFill>
                <a:sysClr val="windowText" lastClr="000000"/>
              </a:solidFill>
            </a:endParaRPr>
          </a:p>
        </p:txBody>
      </p:sp>
      <p:pic>
        <p:nvPicPr>
          <p:cNvPr id="6" name="Imagen 5" descr="http://www.nogracias.eu/wp-content/uploads/2017/05/Diapositiva01.jpg"/>
          <p:cNvPicPr/>
          <p:nvPr/>
        </p:nvPicPr>
        <p:blipFill>
          <a:blip r:embed="rId2"/>
          <a:srcRect/>
          <a:stretch>
            <a:fillRect/>
          </a:stretch>
        </p:blipFill>
        <p:spPr>
          <a:xfrm>
            <a:off x="2041742" y="260648"/>
            <a:ext cx="5050538" cy="3459582"/>
          </a:xfrm>
          <a:prstGeom prst="rect">
            <a:avLst/>
          </a:prstGeom>
          <a:noFill/>
          <a:ln>
            <a:noFill/>
            <a:prstDash/>
          </a:ln>
        </p:spPr>
      </p:pic>
    </p:spTree>
    <p:extLst>
      <p:ext uri="{BB962C8B-B14F-4D97-AF65-F5344CB8AC3E}">
        <p14:creationId xmlns:p14="http://schemas.microsoft.com/office/powerpoint/2010/main" val="23491989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2 Subtítulo"/>
          <p:cNvSpPr>
            <a:spLocks noGrp="1"/>
          </p:cNvSpPr>
          <p:nvPr>
            <p:ph type="subTitle" sz="quarter" idx="1"/>
          </p:nvPr>
        </p:nvSpPr>
        <p:spPr>
          <a:xfrm>
            <a:off x="1930486" y="4437112"/>
            <a:ext cx="5557838" cy="1036762"/>
          </a:xfrm>
        </p:spPr>
        <p:txBody>
          <a:bodyPr>
            <a:noAutofit/>
          </a:bodyPr>
          <a:lstStyle/>
          <a:p>
            <a:r>
              <a:rPr lang="es-ES_tradnl" dirty="0">
                <a:hlinkClick r:id="rId2"/>
              </a:rPr>
              <a:t>jrsendin@cgcom.es</a:t>
            </a:r>
            <a:endParaRPr lang="es-ES_tradnl" dirty="0"/>
          </a:p>
          <a:p>
            <a:r>
              <a:rPr lang="en-US" dirty="0" err="1"/>
              <a:t>Twiter</a:t>
            </a:r>
            <a:r>
              <a:rPr lang="en-US" dirty="0"/>
              <a:t>:</a:t>
            </a:r>
            <a:r>
              <a:rPr lang="es-ES_tradnl" dirty="0"/>
              <a:t> @</a:t>
            </a:r>
            <a:r>
              <a:rPr lang="es-ES_tradnl" dirty="0" err="1"/>
              <a:t>jrsendin</a:t>
            </a:r>
            <a:endParaRPr lang="es-ES_tradnl" dirty="0"/>
          </a:p>
        </p:txBody>
      </p:sp>
      <p:sp>
        <p:nvSpPr>
          <p:cNvPr id="74757" name="4 Rectángulo"/>
          <p:cNvSpPr>
            <a:spLocks noChangeArrowheads="1"/>
          </p:cNvSpPr>
          <p:nvPr/>
        </p:nvSpPr>
        <p:spPr bwMode="auto">
          <a:xfrm>
            <a:off x="611560" y="1772816"/>
            <a:ext cx="7704856" cy="1754326"/>
          </a:xfrm>
          <a:prstGeom prst="rect">
            <a:avLst/>
          </a:prstGeom>
          <a:noFill/>
          <a:ln w="9525">
            <a:noFill/>
            <a:miter lim="800000"/>
            <a:headEnd/>
            <a:tailEnd/>
          </a:ln>
        </p:spPr>
        <p:txBody>
          <a:bodyPr wrap="square">
            <a:spAutoFit/>
          </a:bodyPr>
          <a:lstStyle/>
          <a:p>
            <a:pPr algn="ctr"/>
            <a:r>
              <a:rPr lang="es-ES" sz="3600" b="1" i="1" kern="0" dirty="0">
                <a:solidFill>
                  <a:sysClr val="windowText" lastClr="000000"/>
                </a:solidFill>
                <a:latin typeface="Aharoni"/>
              </a:rPr>
              <a:t>Es de locos seguir haciendo lo mismo y esperar a que ocurra algo distinto.</a:t>
            </a:r>
            <a:endParaRPr lang="es-ES" sz="3600" kern="0" dirty="0">
              <a:solidFill>
                <a:sysClr val="windowText" lastClr="000000"/>
              </a:solidFill>
              <a:latin typeface="Aharoni"/>
            </a:endParaRPr>
          </a:p>
        </p:txBody>
      </p:sp>
      <p:sp>
        <p:nvSpPr>
          <p:cNvPr id="6" name="5 Marcador de número de diapositiva"/>
          <p:cNvSpPr>
            <a:spLocks noGrp="1"/>
          </p:cNvSpPr>
          <p:nvPr>
            <p:ph type="sldNum" sz="quarter" idx="12"/>
          </p:nvPr>
        </p:nvSpPr>
        <p:spPr/>
        <p:txBody>
          <a:bodyPr/>
          <a:lstStyle/>
          <a:p>
            <a:fld id="{C7FAE25F-A5F4-47C1-8872-7D057BF5616F}" type="slidenum">
              <a:rPr lang="es-ES" sz="1350" kern="0">
                <a:solidFill>
                  <a:sysClr val="windowText" lastClr="000000"/>
                </a:solidFill>
              </a:rPr>
              <a:pPr/>
              <a:t>41</a:t>
            </a:fld>
            <a:endParaRPr lang="es-ES" sz="1350" kern="0">
              <a:solidFill>
                <a:sysClr val="windowText" lastClr="000000"/>
              </a:solidFill>
            </a:endParaRPr>
          </a:p>
        </p:txBody>
      </p:sp>
    </p:spTree>
    <p:extLst>
      <p:ext uri="{BB962C8B-B14F-4D97-AF65-F5344CB8AC3E}">
        <p14:creationId xmlns:p14="http://schemas.microsoft.com/office/powerpoint/2010/main" val="47987110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9" y="554383"/>
            <a:ext cx="2114550" cy="1390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265" y="1275509"/>
            <a:ext cx="4260960" cy="489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748" y="2253285"/>
            <a:ext cx="5200127" cy="228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447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578" t="17646" r="4302" b="12870"/>
          <a:stretch/>
        </p:blipFill>
        <p:spPr bwMode="auto">
          <a:xfrm>
            <a:off x="827584" y="1484784"/>
            <a:ext cx="7596336" cy="501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CuadroTexto"/>
          <p:cNvSpPr txBox="1"/>
          <p:nvPr/>
        </p:nvSpPr>
        <p:spPr>
          <a:xfrm>
            <a:off x="357158" y="285728"/>
            <a:ext cx="8572560" cy="584775"/>
          </a:xfrm>
          <a:prstGeom prst="rect">
            <a:avLst/>
          </a:prstGeom>
          <a:solidFill>
            <a:srgbClr val="FFC000"/>
          </a:solidFill>
        </p:spPr>
        <p:txBody>
          <a:bodyPr wrap="square" rtlCol="0">
            <a:spAutoFit/>
          </a:bodyPr>
          <a:lstStyle/>
          <a:p>
            <a:r>
              <a:rPr lang="es-ES" sz="3200" b="1" dirty="0">
                <a:latin typeface="Arial Black" pitchFamily="34" charset="0"/>
              </a:rPr>
              <a:t>DESIGUALDADES DE CLASE SOCIAL</a:t>
            </a:r>
          </a:p>
        </p:txBody>
      </p:sp>
      <p:sp>
        <p:nvSpPr>
          <p:cNvPr id="2" name="Marcador de número de diapositiva 1"/>
          <p:cNvSpPr>
            <a:spLocks noGrp="1"/>
          </p:cNvSpPr>
          <p:nvPr>
            <p:ph type="sldNum" sz="quarter" idx="12"/>
          </p:nvPr>
        </p:nvSpPr>
        <p:spPr/>
        <p:txBody>
          <a:bodyPr/>
          <a:lstStyle/>
          <a:p>
            <a:fld id="{C7FAE25F-A5F4-47C1-8872-7D057BF5616F}" type="slidenum">
              <a:rPr lang="es-ES" smtClean="0"/>
              <a:pPr/>
              <a:t>6</a:t>
            </a:fld>
            <a:endParaRPr lang="es-ES" dirty="0"/>
          </a:p>
        </p:txBody>
      </p:sp>
    </p:spTree>
    <p:extLst>
      <p:ext uri="{BB962C8B-B14F-4D97-AF65-F5344CB8AC3E}">
        <p14:creationId xmlns:p14="http://schemas.microsoft.com/office/powerpoint/2010/main" val="1620953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12F8C5F-1F0C-4631-A8D5-D9287A03C0DD}"/>
              </a:ext>
            </a:extLst>
          </p:cNvPr>
          <p:cNvPicPr>
            <a:picLocks noChangeAspect="1"/>
          </p:cNvPicPr>
          <p:nvPr/>
        </p:nvPicPr>
        <p:blipFill>
          <a:blip r:embed="rId2">
            <a:extLst>
              <a:ext uri="{BEBA8EAE-BF5A-486C-A8C5-ECC9F3942E4B}">
                <a14:imgProps xmlns:a14="http://schemas.microsoft.com/office/drawing/2010/main">
                  <a14:imgLayer r:embed="rId3">
                    <a14:imgEffect>
                      <a14:saturation sat="170000"/>
                    </a14:imgEffect>
                    <a14:imgEffect>
                      <a14:brightnessContrast bright="9000" contrast="17000"/>
                    </a14:imgEffect>
                  </a14:imgLayer>
                </a14:imgProps>
              </a:ext>
              <a:ext uri="{28A0092B-C50C-407E-A947-70E740481C1C}">
                <a14:useLocalDpi xmlns:a14="http://schemas.microsoft.com/office/drawing/2010/main" val="0"/>
              </a:ext>
            </a:extLst>
          </a:blip>
          <a:stretch>
            <a:fillRect/>
          </a:stretch>
        </p:blipFill>
        <p:spPr>
          <a:xfrm>
            <a:off x="0" y="0"/>
            <a:ext cx="9540552" cy="6858000"/>
          </a:xfrm>
          <a:prstGeom prst="rect">
            <a:avLst/>
          </a:prstGeom>
        </p:spPr>
      </p:pic>
      <p:sp>
        <p:nvSpPr>
          <p:cNvPr id="9" name="AutoShape 6" descr="Diapositiva1">
            <a:extLst>
              <a:ext uri="{FF2B5EF4-FFF2-40B4-BE49-F238E27FC236}">
                <a16:creationId xmlns:a16="http://schemas.microsoft.com/office/drawing/2014/main" id="{3279FDA0-8677-4D9D-A8BE-4A1D9F8E29B1}"/>
              </a:ext>
            </a:extLst>
          </p:cNvPr>
          <p:cNvSpPr>
            <a:spLocks noChangeAspect="1" noChangeArrowheads="1"/>
          </p:cNvSpPr>
          <p:nvPr/>
        </p:nvSpPr>
        <p:spPr bwMode="auto">
          <a:xfrm>
            <a:off x="4391649" y="699363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1" name="Imagen 10">
            <a:extLst>
              <a:ext uri="{FF2B5EF4-FFF2-40B4-BE49-F238E27FC236}">
                <a16:creationId xmlns:a16="http://schemas.microsoft.com/office/drawing/2014/main" id="{592A5349-8548-45D3-9741-556DEBFE87FD}"/>
              </a:ext>
            </a:extLst>
          </p:cNvPr>
          <p:cNvPicPr>
            <a:picLocks noChangeAspect="1"/>
          </p:cNvPicPr>
          <p:nvPr/>
        </p:nvPicPr>
        <p:blipFill rotWithShape="1">
          <a:blip r:embed="rId4">
            <a:extLst>
              <a:ext uri="{28A0092B-C50C-407E-A947-70E740481C1C}">
                <a14:useLocalDpi xmlns:a14="http://schemas.microsoft.com/office/drawing/2010/main" val="0"/>
              </a:ext>
            </a:extLst>
          </a:blip>
          <a:srcRect l="5715" t="2758" r="7421" b="16473"/>
          <a:stretch/>
        </p:blipFill>
        <p:spPr>
          <a:xfrm>
            <a:off x="2568392" y="476672"/>
            <a:ext cx="6595487" cy="4599485"/>
          </a:xfrm>
          <a:prstGeom prst="rect">
            <a:avLst/>
          </a:prstGeom>
        </p:spPr>
      </p:pic>
    </p:spTree>
    <p:extLst>
      <p:ext uri="{BB962C8B-B14F-4D97-AF65-F5344CB8AC3E}">
        <p14:creationId xmlns:p14="http://schemas.microsoft.com/office/powerpoint/2010/main" val="951681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561" t="23245" r="11997" b="19470"/>
          <a:stretch/>
        </p:blipFill>
        <p:spPr bwMode="auto">
          <a:xfrm>
            <a:off x="323528" y="0"/>
            <a:ext cx="7654297" cy="458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uadroTexto 1"/>
          <p:cNvSpPr txBox="1"/>
          <p:nvPr/>
        </p:nvSpPr>
        <p:spPr>
          <a:xfrm flipH="1">
            <a:off x="899592" y="5085184"/>
            <a:ext cx="7560840" cy="1200329"/>
          </a:xfrm>
          <a:prstGeom prst="rect">
            <a:avLst/>
          </a:prstGeom>
          <a:noFill/>
        </p:spPr>
        <p:txBody>
          <a:bodyPr wrap="square" rtlCol="0">
            <a:spAutoFit/>
          </a:bodyPr>
          <a:lstStyle/>
          <a:p>
            <a:pPr algn="ctr"/>
            <a:r>
              <a:rPr lang="es-ES" sz="3600" b="1" dirty="0"/>
              <a:t>Luchar contra la pobreza</a:t>
            </a:r>
          </a:p>
          <a:p>
            <a:pPr algn="ctr"/>
            <a:r>
              <a:rPr lang="es-ES" sz="3600" b="1" dirty="0"/>
              <a:t>Gestionar la desigualdad</a:t>
            </a:r>
          </a:p>
        </p:txBody>
      </p:sp>
      <p:sp>
        <p:nvSpPr>
          <p:cNvPr id="4" name="CuadroTexto 3"/>
          <p:cNvSpPr txBox="1"/>
          <p:nvPr/>
        </p:nvSpPr>
        <p:spPr>
          <a:xfrm flipH="1">
            <a:off x="4725730" y="2867452"/>
            <a:ext cx="3996444" cy="1569660"/>
          </a:xfrm>
          <a:prstGeom prst="rect">
            <a:avLst/>
          </a:prstGeom>
          <a:noFill/>
        </p:spPr>
        <p:txBody>
          <a:bodyPr wrap="square" rtlCol="0">
            <a:spAutoFit/>
          </a:bodyPr>
          <a:lstStyle/>
          <a:p>
            <a:pPr algn="ctr"/>
            <a:r>
              <a:rPr lang="es-ES" sz="3200" b="1" dirty="0"/>
              <a:t>ANTES DE LA LEY GENERAL DE SANIDAD Y 31 AÑOS DESPUES </a:t>
            </a:r>
          </a:p>
        </p:txBody>
      </p:sp>
      <p:sp>
        <p:nvSpPr>
          <p:cNvPr id="3" name="Marcador de número de diapositiva 2"/>
          <p:cNvSpPr>
            <a:spLocks noGrp="1"/>
          </p:cNvSpPr>
          <p:nvPr>
            <p:ph type="sldNum" sz="quarter" idx="12"/>
          </p:nvPr>
        </p:nvSpPr>
        <p:spPr/>
        <p:txBody>
          <a:bodyPr/>
          <a:lstStyle/>
          <a:p>
            <a:fld id="{C7FAE25F-A5F4-47C1-8872-7D057BF5616F}" type="slidenum">
              <a:rPr lang="es-ES" smtClean="0"/>
              <a:pPr/>
              <a:t>8</a:t>
            </a:fld>
            <a:endParaRPr lang="es-ES" dirty="0"/>
          </a:p>
        </p:txBody>
      </p:sp>
    </p:spTree>
    <p:extLst>
      <p:ext uri="{BB962C8B-B14F-4D97-AF65-F5344CB8AC3E}">
        <p14:creationId xmlns:p14="http://schemas.microsoft.com/office/powerpoint/2010/main" val="3543724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txBox="1">
            <a:spLocks noGrp="1"/>
          </p:cNvSpPr>
          <p:nvPr>
            <p:ph idx="1"/>
          </p:nvPr>
        </p:nvSpPr>
        <p:spPr>
          <a:xfrm>
            <a:off x="457200" y="3287699"/>
            <a:ext cx="8229600" cy="1941501"/>
          </a:xfrm>
          <a:ln w="9528">
            <a:noFill/>
            <a:prstDash val="solid"/>
          </a:ln>
        </p:spPr>
        <p:txBody>
          <a:bodyPr anchorCtr="1">
            <a:noAutofit/>
          </a:bodyPr>
          <a:lstStyle/>
          <a:p>
            <a:pPr marL="0" lvl="0" indent="0" algn="ctr">
              <a:buNone/>
            </a:pPr>
            <a:r>
              <a:rPr lang="es-ES" sz="3600" dirty="0"/>
              <a:t>Sino la cantidad de dinero que el que las </a:t>
            </a:r>
            <a:r>
              <a:rPr lang="es-ES" sz="3600" b="1" dirty="0"/>
              <a:t>posee</a:t>
            </a:r>
            <a:r>
              <a:rPr lang="es-ES" sz="3600" dirty="0"/>
              <a:t> quiere cobrar y el que las </a:t>
            </a:r>
            <a:r>
              <a:rPr lang="es-ES" sz="3600" b="1" dirty="0"/>
              <a:t>necesita</a:t>
            </a:r>
            <a:r>
              <a:rPr lang="es-ES" sz="3600" dirty="0"/>
              <a:t> puede pagar por ellas.</a:t>
            </a:r>
          </a:p>
          <a:p>
            <a:pPr marL="0" lvl="0" indent="0" algn="ctr">
              <a:buNone/>
            </a:pPr>
            <a:endParaRPr lang="es-ES" sz="3600" dirty="0"/>
          </a:p>
        </p:txBody>
      </p:sp>
      <p:sp>
        <p:nvSpPr>
          <p:cNvPr id="4" name="Marcador de número de diapositiva 3"/>
          <p:cNvSpPr>
            <a:spLocks noGrp="1"/>
          </p:cNvSpPr>
          <p:nvPr>
            <p:ph type="sldNum" sz="quarter" idx="12"/>
          </p:nvPr>
        </p:nvSpPr>
        <p:spPr/>
        <p:txBody>
          <a:bodyPr/>
          <a:lstStyle/>
          <a:p>
            <a:fld id="{C7FAE25F-A5F4-47C1-8872-7D057BF5616F}" type="slidenum">
              <a:rPr lang="es-ES" smtClean="0"/>
              <a:pPr/>
              <a:t>9</a:t>
            </a:fld>
            <a:endParaRPr lang="es-ES" dirty="0"/>
          </a:p>
        </p:txBody>
      </p:sp>
      <p:sp>
        <p:nvSpPr>
          <p:cNvPr id="6" name="Título 5">
            <a:extLst>
              <a:ext uri="{FF2B5EF4-FFF2-40B4-BE49-F238E27FC236}">
                <a16:creationId xmlns:a16="http://schemas.microsoft.com/office/drawing/2014/main" id="{BECF57C0-7868-411A-8C0B-9906174250FF}"/>
              </a:ext>
            </a:extLst>
          </p:cNvPr>
          <p:cNvSpPr>
            <a:spLocks noGrp="1"/>
          </p:cNvSpPr>
          <p:nvPr>
            <p:ph type="title"/>
          </p:nvPr>
        </p:nvSpPr>
        <p:spPr>
          <a:xfrm>
            <a:off x="1547664" y="485800"/>
            <a:ext cx="6336704" cy="1941500"/>
          </a:xfrm>
        </p:spPr>
        <p:txBody>
          <a:bodyPr/>
          <a:lstStyle/>
          <a:p>
            <a:r>
              <a:rPr lang="es-ES" b="1" dirty="0"/>
              <a:t>El precio de las cosas </a:t>
            </a:r>
            <a:br>
              <a:rPr lang="es-ES" b="1" dirty="0"/>
            </a:br>
            <a:r>
              <a:rPr lang="es-ES" b="1" dirty="0"/>
              <a:t>no son las cosas, </a:t>
            </a:r>
            <a:br>
              <a:rPr lang="es-ES" b="1" dirty="0"/>
            </a:br>
            <a:r>
              <a:rPr lang="es-ES" b="1" dirty="0"/>
              <a:t>ni tampoco su valor</a:t>
            </a:r>
          </a:p>
        </p:txBody>
      </p:sp>
    </p:spTree>
    <p:extLst>
      <p:ext uri="{BB962C8B-B14F-4D97-AF65-F5344CB8AC3E}">
        <p14:creationId xmlns:p14="http://schemas.microsoft.com/office/powerpoint/2010/main" val="283284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8013</TotalTime>
  <Words>2341</Words>
  <Application>Microsoft Office PowerPoint</Application>
  <PresentationFormat>Presentación en pantalla (4:3)</PresentationFormat>
  <Paragraphs>391</Paragraphs>
  <Slides>41</Slides>
  <Notes>13</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41</vt:i4>
      </vt:variant>
    </vt:vector>
  </HeadingPairs>
  <TitlesOfParts>
    <vt:vector size="52" baseType="lpstr">
      <vt:lpstr>ＭＳ Ｐゴシック</vt:lpstr>
      <vt:lpstr>Aharoni</vt:lpstr>
      <vt:lpstr>Arial</vt:lpstr>
      <vt:lpstr>Arial</vt:lpstr>
      <vt:lpstr>Arial Black</vt:lpstr>
      <vt:lpstr>Calibri</vt:lpstr>
      <vt:lpstr>interfaceregular</vt:lpstr>
      <vt:lpstr>Roboto Light</vt:lpstr>
      <vt:lpstr>Wingdings</vt:lpstr>
      <vt:lpstr>Yanone Kaffeesatz</vt:lpstr>
      <vt:lpstr>Tema de Office</vt:lpstr>
      <vt:lpstr>Actitud ciudadana y profesional frente a los nuevos medicamentos”  Cáceres 24 de octubre 2018</vt:lpstr>
      <vt:lpstr>Presentación de PowerPoint</vt:lpstr>
      <vt:lpstr>Presentación de PowerPoint</vt:lpstr>
      <vt:lpstr>¡¡EL ORIGEN DEL PROBLEMA¡¡</vt:lpstr>
      <vt:lpstr>Presentación de PowerPoint</vt:lpstr>
      <vt:lpstr>Presentación de PowerPoint</vt:lpstr>
      <vt:lpstr>Presentación de PowerPoint</vt:lpstr>
      <vt:lpstr>Presentación de PowerPoint</vt:lpstr>
      <vt:lpstr>El precio de las cosas  no son las cosas,  ni tampoco su valor</vt:lpstr>
      <vt:lpstr>La barrera del precio</vt:lpstr>
      <vt:lpstr>Presentación de PowerPoint</vt:lpstr>
      <vt:lpstr>Personas que no pudieron comprar las medicinas en el año 2015, en España </vt:lpstr>
      <vt:lpstr>Millones de personas mueren por no tener acceso a medicamentos necesarios</vt:lpstr>
      <vt:lpstr>Presentación de PowerPoint</vt:lpstr>
      <vt:lpstr>Presentación de PowerPoint</vt:lpstr>
      <vt:lpstr>Precios y sostenibilidad</vt:lpstr>
      <vt:lpstr>Presentación de PowerPoint</vt:lpstr>
      <vt:lpstr>Presentación de PowerPoint</vt:lpstr>
      <vt:lpstr>Presentación de PowerPoint</vt:lpstr>
      <vt:lpstr>Políticas y cambios estructurales serios para contrarrestar los efectos en el gasto y el uso, de las políticas comerciales de la IF</vt:lpstr>
      <vt:lpstr>Presentación de PowerPoint</vt:lpstr>
      <vt:lpstr>Ineficiencias al financiar la investigación a través del sobre-precio que permiten la patente y la exclusividad de datos (monopolio)</vt:lpstr>
      <vt:lpstr>Gastos en Investigación  en relación con el Total de Ventas</vt:lpstr>
      <vt:lpstr>Presentación de PowerPoint</vt:lpstr>
      <vt:lpstr>¿Cómo afecta este modelo a los profesionales?</vt:lpstr>
      <vt:lpstr>Presentación de PowerPoint</vt:lpstr>
      <vt:lpstr>La disponibilidad de pruebas de los beneficios sobre la supervivencia global y calidad de vida de los fármacos contra el cáncer aprobado por la EMA estudio de cohorte retrospectivo de aprobaciones de drogas 2009-13 BMJ 2017; 359 doi: https://doi.org/10.1136/bmj.j4530 (publicado el 04 de octubre de 2017)  </vt:lpstr>
      <vt:lpstr> La EMA concluye </vt:lpstr>
      <vt:lpstr>El marketing está repleto de GRANDES MENTIRAS </vt:lpstr>
      <vt:lpstr>Las prioridades en investigación:  factores comerciales, no necesidades en salud</vt:lpstr>
      <vt:lpstr>Problemas en cómo se hace la investigación</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jrsendin</dc:creator>
  <cp:lastModifiedBy>Juan Jose Rodriguez</cp:lastModifiedBy>
  <cp:revision>163</cp:revision>
  <dcterms:created xsi:type="dcterms:W3CDTF">2013-03-25T08:13:48Z</dcterms:created>
  <dcterms:modified xsi:type="dcterms:W3CDTF">2018-10-24T12:44:27Z</dcterms:modified>
</cp:coreProperties>
</file>