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313" r:id="rId4"/>
    <p:sldId id="385" r:id="rId5"/>
    <p:sldId id="318" r:id="rId6"/>
    <p:sldId id="311" r:id="rId7"/>
    <p:sldId id="388" r:id="rId8"/>
    <p:sldId id="340" r:id="rId9"/>
    <p:sldId id="328" r:id="rId10"/>
    <p:sldId id="389" r:id="rId11"/>
    <p:sldId id="341" r:id="rId12"/>
    <p:sldId id="347" r:id="rId13"/>
    <p:sldId id="391" r:id="rId14"/>
    <p:sldId id="392" r:id="rId15"/>
    <p:sldId id="393" r:id="rId16"/>
    <p:sldId id="264" r:id="rId17"/>
    <p:sldId id="267" r:id="rId18"/>
    <p:sldId id="335" r:id="rId19"/>
    <p:sldId id="336" r:id="rId20"/>
    <p:sldId id="386" r:id="rId21"/>
    <p:sldId id="390" r:id="rId22"/>
    <p:sldId id="394" r:id="rId23"/>
    <p:sldId id="395" r:id="rId24"/>
    <p:sldId id="344" r:id="rId25"/>
    <p:sldId id="346" r:id="rId26"/>
    <p:sldId id="397" r:id="rId27"/>
    <p:sldId id="357" r:id="rId28"/>
    <p:sldId id="349" r:id="rId29"/>
    <p:sldId id="387" r:id="rId30"/>
    <p:sldId id="3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66F03-FF3B-43E9-BD78-86D4B09D67BD}" type="doc">
      <dgm:prSet loTypeId="urn:microsoft.com/office/officeart/2005/8/layout/hierarchy1" loCatId="hierarchy" qsTypeId="urn:microsoft.com/office/officeart/2005/8/quickstyle/simple2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49D3B669-8000-4ADA-A392-B888BD6B5467}">
      <dgm:prSet/>
      <dgm:spPr/>
      <dgm:t>
        <a:bodyPr/>
        <a:lstStyle/>
        <a:p>
          <a:r>
            <a:rPr lang="es-ES"/>
            <a:t>Cáncer de mama</a:t>
          </a:r>
          <a:endParaRPr lang="en-US"/>
        </a:p>
      </dgm:t>
    </dgm:pt>
    <dgm:pt modelId="{27D1E105-6383-4B9E-89D0-B9ABFB2B0FD0}" type="parTrans" cxnId="{EB354C94-CDC2-48DA-98D7-47B15C5D830E}">
      <dgm:prSet/>
      <dgm:spPr/>
      <dgm:t>
        <a:bodyPr/>
        <a:lstStyle/>
        <a:p>
          <a:endParaRPr lang="en-US"/>
        </a:p>
      </dgm:t>
    </dgm:pt>
    <dgm:pt modelId="{F8A0BC29-261B-4E2F-A6CE-6C4109BBDC34}" type="sibTrans" cxnId="{EB354C94-CDC2-48DA-98D7-47B15C5D830E}">
      <dgm:prSet/>
      <dgm:spPr/>
      <dgm:t>
        <a:bodyPr/>
        <a:lstStyle/>
        <a:p>
          <a:endParaRPr lang="en-US"/>
        </a:p>
      </dgm:t>
    </dgm:pt>
    <dgm:pt modelId="{A4F6FBD5-41D7-4942-95AB-B5F4103CA2F6}">
      <dgm:prSet/>
      <dgm:spPr/>
      <dgm:t>
        <a:bodyPr/>
        <a:lstStyle/>
        <a:p>
          <a:r>
            <a:rPr lang="es-ES"/>
            <a:t>Cáncer de tiroides</a:t>
          </a:r>
          <a:endParaRPr lang="en-US"/>
        </a:p>
      </dgm:t>
    </dgm:pt>
    <dgm:pt modelId="{E1A92586-1D0F-427D-AD68-4F261090CCBF}" type="parTrans" cxnId="{4AFE0FF1-5E6F-409C-AEA1-8FEF0FCA5829}">
      <dgm:prSet/>
      <dgm:spPr/>
      <dgm:t>
        <a:bodyPr/>
        <a:lstStyle/>
        <a:p>
          <a:endParaRPr lang="en-US"/>
        </a:p>
      </dgm:t>
    </dgm:pt>
    <dgm:pt modelId="{7996CEB4-9766-49EE-A5C5-89091D5B6F08}" type="sibTrans" cxnId="{4AFE0FF1-5E6F-409C-AEA1-8FEF0FCA5829}">
      <dgm:prSet/>
      <dgm:spPr/>
      <dgm:t>
        <a:bodyPr/>
        <a:lstStyle/>
        <a:p>
          <a:endParaRPr lang="en-US"/>
        </a:p>
      </dgm:t>
    </dgm:pt>
    <dgm:pt modelId="{B5F8963D-B38D-4E1C-8506-2D30CCB4DBFA}">
      <dgm:prSet/>
      <dgm:spPr/>
      <dgm:t>
        <a:bodyPr/>
        <a:lstStyle/>
        <a:p>
          <a:r>
            <a:rPr lang="es-ES"/>
            <a:t>Cáncer de próstata</a:t>
          </a:r>
          <a:endParaRPr lang="en-US"/>
        </a:p>
      </dgm:t>
    </dgm:pt>
    <dgm:pt modelId="{F2D80318-B94D-40B7-AA97-459365D24D97}" type="parTrans" cxnId="{C4D4C8B8-0F7A-478E-96F8-DEBADDD59E0E}">
      <dgm:prSet/>
      <dgm:spPr/>
      <dgm:t>
        <a:bodyPr/>
        <a:lstStyle/>
        <a:p>
          <a:endParaRPr lang="en-US"/>
        </a:p>
      </dgm:t>
    </dgm:pt>
    <dgm:pt modelId="{4C44C1F6-60B9-4AF1-BAAA-0ABFEC122505}" type="sibTrans" cxnId="{C4D4C8B8-0F7A-478E-96F8-DEBADDD59E0E}">
      <dgm:prSet/>
      <dgm:spPr/>
      <dgm:t>
        <a:bodyPr/>
        <a:lstStyle/>
        <a:p>
          <a:endParaRPr lang="en-US"/>
        </a:p>
      </dgm:t>
    </dgm:pt>
    <dgm:pt modelId="{8C4770D5-F2F7-4CDB-AAA2-F6722B488D78}" type="pres">
      <dgm:prSet presAssocID="{FFA66F03-FF3B-43E9-BD78-86D4B09D67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6E336C-B4ED-41B7-9556-BDABCCE080CD}" type="pres">
      <dgm:prSet presAssocID="{49D3B669-8000-4ADA-A392-B888BD6B5467}" presName="hierRoot1" presStyleCnt="0"/>
      <dgm:spPr/>
    </dgm:pt>
    <dgm:pt modelId="{0E9CFFC6-4203-4FA0-91C6-2AC4EE9984BF}" type="pres">
      <dgm:prSet presAssocID="{49D3B669-8000-4ADA-A392-B888BD6B5467}" presName="composite" presStyleCnt="0"/>
      <dgm:spPr/>
    </dgm:pt>
    <dgm:pt modelId="{5DD06078-B106-45A3-A855-E9608C1C378C}" type="pres">
      <dgm:prSet presAssocID="{49D3B669-8000-4ADA-A392-B888BD6B5467}" presName="background" presStyleLbl="node0" presStyleIdx="0" presStyleCnt="3"/>
      <dgm:spPr/>
    </dgm:pt>
    <dgm:pt modelId="{4DB3FA58-75C8-4C31-91C5-F3342F94BEB7}" type="pres">
      <dgm:prSet presAssocID="{49D3B669-8000-4ADA-A392-B888BD6B5467}" presName="text" presStyleLbl="fgAcc0" presStyleIdx="0" presStyleCnt="3">
        <dgm:presLayoutVars>
          <dgm:chPref val="3"/>
        </dgm:presLayoutVars>
      </dgm:prSet>
      <dgm:spPr/>
    </dgm:pt>
    <dgm:pt modelId="{C55E4E1D-C12A-4894-897D-ED73BEC0EE71}" type="pres">
      <dgm:prSet presAssocID="{49D3B669-8000-4ADA-A392-B888BD6B5467}" presName="hierChild2" presStyleCnt="0"/>
      <dgm:spPr/>
    </dgm:pt>
    <dgm:pt modelId="{0C8DD850-7F89-4D3C-81E5-BF911A93C565}" type="pres">
      <dgm:prSet presAssocID="{A4F6FBD5-41D7-4942-95AB-B5F4103CA2F6}" presName="hierRoot1" presStyleCnt="0"/>
      <dgm:spPr/>
    </dgm:pt>
    <dgm:pt modelId="{7FC62616-C2BB-4728-8368-8F0BECB2C89F}" type="pres">
      <dgm:prSet presAssocID="{A4F6FBD5-41D7-4942-95AB-B5F4103CA2F6}" presName="composite" presStyleCnt="0"/>
      <dgm:spPr/>
    </dgm:pt>
    <dgm:pt modelId="{5DCCD67E-8A28-4529-9438-92CFBC68B57F}" type="pres">
      <dgm:prSet presAssocID="{A4F6FBD5-41D7-4942-95AB-B5F4103CA2F6}" presName="background" presStyleLbl="node0" presStyleIdx="1" presStyleCnt="3"/>
      <dgm:spPr/>
    </dgm:pt>
    <dgm:pt modelId="{2364D93C-FD78-4DEB-8F9D-784AFDFF8552}" type="pres">
      <dgm:prSet presAssocID="{A4F6FBD5-41D7-4942-95AB-B5F4103CA2F6}" presName="text" presStyleLbl="fgAcc0" presStyleIdx="1" presStyleCnt="3">
        <dgm:presLayoutVars>
          <dgm:chPref val="3"/>
        </dgm:presLayoutVars>
      </dgm:prSet>
      <dgm:spPr/>
    </dgm:pt>
    <dgm:pt modelId="{60A021FC-C40E-4705-9797-144FE224D57D}" type="pres">
      <dgm:prSet presAssocID="{A4F6FBD5-41D7-4942-95AB-B5F4103CA2F6}" presName="hierChild2" presStyleCnt="0"/>
      <dgm:spPr/>
    </dgm:pt>
    <dgm:pt modelId="{086EF106-48EE-4D3B-9D4B-E16F99CFFA6B}" type="pres">
      <dgm:prSet presAssocID="{B5F8963D-B38D-4E1C-8506-2D30CCB4DBFA}" presName="hierRoot1" presStyleCnt="0"/>
      <dgm:spPr/>
    </dgm:pt>
    <dgm:pt modelId="{4943C165-F0D6-4359-9A79-DCF978977BEA}" type="pres">
      <dgm:prSet presAssocID="{B5F8963D-B38D-4E1C-8506-2D30CCB4DBFA}" presName="composite" presStyleCnt="0"/>
      <dgm:spPr/>
    </dgm:pt>
    <dgm:pt modelId="{7FE66154-0A64-4888-B31C-EACD0F0BF4F0}" type="pres">
      <dgm:prSet presAssocID="{B5F8963D-B38D-4E1C-8506-2D30CCB4DBFA}" presName="background" presStyleLbl="node0" presStyleIdx="2" presStyleCnt="3"/>
      <dgm:spPr/>
    </dgm:pt>
    <dgm:pt modelId="{933499FA-1B1F-4D07-9BC6-318D81BE64B3}" type="pres">
      <dgm:prSet presAssocID="{B5F8963D-B38D-4E1C-8506-2D30CCB4DBFA}" presName="text" presStyleLbl="fgAcc0" presStyleIdx="2" presStyleCnt="3">
        <dgm:presLayoutVars>
          <dgm:chPref val="3"/>
        </dgm:presLayoutVars>
      </dgm:prSet>
      <dgm:spPr/>
    </dgm:pt>
    <dgm:pt modelId="{A1A8DC25-A452-47F1-AAA7-F90F356B9B40}" type="pres">
      <dgm:prSet presAssocID="{B5F8963D-B38D-4E1C-8506-2D30CCB4DBFA}" presName="hierChild2" presStyleCnt="0"/>
      <dgm:spPr/>
    </dgm:pt>
  </dgm:ptLst>
  <dgm:cxnLst>
    <dgm:cxn modelId="{D035C674-060D-4F99-BC21-170CC6A5B77F}" type="presOf" srcId="{B5F8963D-B38D-4E1C-8506-2D30CCB4DBFA}" destId="{933499FA-1B1F-4D07-9BC6-318D81BE64B3}" srcOrd="0" destOrd="0" presId="urn:microsoft.com/office/officeart/2005/8/layout/hierarchy1"/>
    <dgm:cxn modelId="{FCAF8C8B-64D6-4E90-ABE4-B4C8BA91577C}" type="presOf" srcId="{FFA66F03-FF3B-43E9-BD78-86D4B09D67BD}" destId="{8C4770D5-F2F7-4CDB-AAA2-F6722B488D78}" srcOrd="0" destOrd="0" presId="urn:microsoft.com/office/officeart/2005/8/layout/hierarchy1"/>
    <dgm:cxn modelId="{EB354C94-CDC2-48DA-98D7-47B15C5D830E}" srcId="{FFA66F03-FF3B-43E9-BD78-86D4B09D67BD}" destId="{49D3B669-8000-4ADA-A392-B888BD6B5467}" srcOrd="0" destOrd="0" parTransId="{27D1E105-6383-4B9E-89D0-B9ABFB2B0FD0}" sibTransId="{F8A0BC29-261B-4E2F-A6CE-6C4109BBDC34}"/>
    <dgm:cxn modelId="{00D4CAA6-B2A3-4265-B83B-FB64E48FDFEF}" type="presOf" srcId="{A4F6FBD5-41D7-4942-95AB-B5F4103CA2F6}" destId="{2364D93C-FD78-4DEB-8F9D-784AFDFF8552}" srcOrd="0" destOrd="0" presId="urn:microsoft.com/office/officeart/2005/8/layout/hierarchy1"/>
    <dgm:cxn modelId="{C4D4C8B8-0F7A-478E-96F8-DEBADDD59E0E}" srcId="{FFA66F03-FF3B-43E9-BD78-86D4B09D67BD}" destId="{B5F8963D-B38D-4E1C-8506-2D30CCB4DBFA}" srcOrd="2" destOrd="0" parTransId="{F2D80318-B94D-40B7-AA97-459365D24D97}" sibTransId="{4C44C1F6-60B9-4AF1-BAAA-0ABFEC122505}"/>
    <dgm:cxn modelId="{205B00E1-F6D5-43E7-89EF-CB77267AA705}" type="presOf" srcId="{49D3B669-8000-4ADA-A392-B888BD6B5467}" destId="{4DB3FA58-75C8-4C31-91C5-F3342F94BEB7}" srcOrd="0" destOrd="0" presId="urn:microsoft.com/office/officeart/2005/8/layout/hierarchy1"/>
    <dgm:cxn modelId="{4AFE0FF1-5E6F-409C-AEA1-8FEF0FCA5829}" srcId="{FFA66F03-FF3B-43E9-BD78-86D4B09D67BD}" destId="{A4F6FBD5-41D7-4942-95AB-B5F4103CA2F6}" srcOrd="1" destOrd="0" parTransId="{E1A92586-1D0F-427D-AD68-4F261090CCBF}" sibTransId="{7996CEB4-9766-49EE-A5C5-89091D5B6F08}"/>
    <dgm:cxn modelId="{3AF3EE72-0778-4583-A821-2BB7A43C0603}" type="presParOf" srcId="{8C4770D5-F2F7-4CDB-AAA2-F6722B488D78}" destId="{516E336C-B4ED-41B7-9556-BDABCCE080CD}" srcOrd="0" destOrd="0" presId="urn:microsoft.com/office/officeart/2005/8/layout/hierarchy1"/>
    <dgm:cxn modelId="{231A3FC8-8795-46F9-B281-E8165B2DF1AF}" type="presParOf" srcId="{516E336C-B4ED-41B7-9556-BDABCCE080CD}" destId="{0E9CFFC6-4203-4FA0-91C6-2AC4EE9984BF}" srcOrd="0" destOrd="0" presId="urn:microsoft.com/office/officeart/2005/8/layout/hierarchy1"/>
    <dgm:cxn modelId="{E2AB99A5-3543-4E6D-B0F0-FFFD5AE6A932}" type="presParOf" srcId="{0E9CFFC6-4203-4FA0-91C6-2AC4EE9984BF}" destId="{5DD06078-B106-45A3-A855-E9608C1C378C}" srcOrd="0" destOrd="0" presId="urn:microsoft.com/office/officeart/2005/8/layout/hierarchy1"/>
    <dgm:cxn modelId="{E7C90F2A-BEFC-4B8A-AAF2-50893E8464B2}" type="presParOf" srcId="{0E9CFFC6-4203-4FA0-91C6-2AC4EE9984BF}" destId="{4DB3FA58-75C8-4C31-91C5-F3342F94BEB7}" srcOrd="1" destOrd="0" presId="urn:microsoft.com/office/officeart/2005/8/layout/hierarchy1"/>
    <dgm:cxn modelId="{9908F537-E4F5-4C7E-89C2-4411DF12592C}" type="presParOf" srcId="{516E336C-B4ED-41B7-9556-BDABCCE080CD}" destId="{C55E4E1D-C12A-4894-897D-ED73BEC0EE71}" srcOrd="1" destOrd="0" presId="urn:microsoft.com/office/officeart/2005/8/layout/hierarchy1"/>
    <dgm:cxn modelId="{9D0D287C-B246-4F59-989C-812F137A58A6}" type="presParOf" srcId="{8C4770D5-F2F7-4CDB-AAA2-F6722B488D78}" destId="{0C8DD850-7F89-4D3C-81E5-BF911A93C565}" srcOrd="1" destOrd="0" presId="urn:microsoft.com/office/officeart/2005/8/layout/hierarchy1"/>
    <dgm:cxn modelId="{374B69A2-E80F-4CF5-BC46-D07FE54B957A}" type="presParOf" srcId="{0C8DD850-7F89-4D3C-81E5-BF911A93C565}" destId="{7FC62616-C2BB-4728-8368-8F0BECB2C89F}" srcOrd="0" destOrd="0" presId="urn:microsoft.com/office/officeart/2005/8/layout/hierarchy1"/>
    <dgm:cxn modelId="{7D1771DE-EF58-4FE3-90F4-CF0604A615D2}" type="presParOf" srcId="{7FC62616-C2BB-4728-8368-8F0BECB2C89F}" destId="{5DCCD67E-8A28-4529-9438-92CFBC68B57F}" srcOrd="0" destOrd="0" presId="urn:microsoft.com/office/officeart/2005/8/layout/hierarchy1"/>
    <dgm:cxn modelId="{751BA06A-DE5D-4ED8-81B1-74B38BE4AC78}" type="presParOf" srcId="{7FC62616-C2BB-4728-8368-8F0BECB2C89F}" destId="{2364D93C-FD78-4DEB-8F9D-784AFDFF8552}" srcOrd="1" destOrd="0" presId="urn:microsoft.com/office/officeart/2005/8/layout/hierarchy1"/>
    <dgm:cxn modelId="{6535770B-C83B-4957-9352-64AC01274D50}" type="presParOf" srcId="{0C8DD850-7F89-4D3C-81E5-BF911A93C565}" destId="{60A021FC-C40E-4705-9797-144FE224D57D}" srcOrd="1" destOrd="0" presId="urn:microsoft.com/office/officeart/2005/8/layout/hierarchy1"/>
    <dgm:cxn modelId="{84B6476C-02A9-4538-8A16-5535BC2F1ECF}" type="presParOf" srcId="{8C4770D5-F2F7-4CDB-AAA2-F6722B488D78}" destId="{086EF106-48EE-4D3B-9D4B-E16F99CFFA6B}" srcOrd="2" destOrd="0" presId="urn:microsoft.com/office/officeart/2005/8/layout/hierarchy1"/>
    <dgm:cxn modelId="{354DAA53-A64E-449D-AC5C-30AAB9040861}" type="presParOf" srcId="{086EF106-48EE-4D3B-9D4B-E16F99CFFA6B}" destId="{4943C165-F0D6-4359-9A79-DCF978977BEA}" srcOrd="0" destOrd="0" presId="urn:microsoft.com/office/officeart/2005/8/layout/hierarchy1"/>
    <dgm:cxn modelId="{0A0D2DFA-E4F6-48D3-A676-66EFF782D75D}" type="presParOf" srcId="{4943C165-F0D6-4359-9A79-DCF978977BEA}" destId="{7FE66154-0A64-4888-B31C-EACD0F0BF4F0}" srcOrd="0" destOrd="0" presId="urn:microsoft.com/office/officeart/2005/8/layout/hierarchy1"/>
    <dgm:cxn modelId="{45141CA7-AF76-4C22-86FB-281316C5C81B}" type="presParOf" srcId="{4943C165-F0D6-4359-9A79-DCF978977BEA}" destId="{933499FA-1B1F-4D07-9BC6-318D81BE64B3}" srcOrd="1" destOrd="0" presId="urn:microsoft.com/office/officeart/2005/8/layout/hierarchy1"/>
    <dgm:cxn modelId="{4A6C2CA8-DB96-42B6-BAEE-E8529117197F}" type="presParOf" srcId="{086EF106-48EE-4D3B-9D4B-E16F99CFFA6B}" destId="{A1A8DC25-A452-47F1-AAA7-F90F356B9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06078-B106-45A3-A855-E9608C1C378C}">
      <dsp:nvSpPr>
        <dsp:cNvPr id="0" name=""/>
        <dsp:cNvSpPr/>
      </dsp:nvSpPr>
      <dsp:spPr>
        <a:xfrm>
          <a:off x="0" y="1702714"/>
          <a:ext cx="1663154" cy="1056102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3FA58-75C8-4C31-91C5-F3342F94BEB7}">
      <dsp:nvSpPr>
        <dsp:cNvPr id="0" name=""/>
        <dsp:cNvSpPr/>
      </dsp:nvSpPr>
      <dsp:spPr>
        <a:xfrm>
          <a:off x="184794" y="1878270"/>
          <a:ext cx="1663154" cy="1056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Cáncer de mama</a:t>
          </a:r>
          <a:endParaRPr lang="en-US" sz="2400" kern="1200"/>
        </a:p>
      </dsp:txBody>
      <dsp:txXfrm>
        <a:off x="215726" y="1909202"/>
        <a:ext cx="1601290" cy="994238"/>
      </dsp:txXfrm>
    </dsp:sp>
    <dsp:sp modelId="{5DCCD67E-8A28-4529-9438-92CFBC68B57F}">
      <dsp:nvSpPr>
        <dsp:cNvPr id="0" name=""/>
        <dsp:cNvSpPr/>
      </dsp:nvSpPr>
      <dsp:spPr>
        <a:xfrm>
          <a:off x="2032743" y="1702714"/>
          <a:ext cx="1663154" cy="1056102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64D93C-FD78-4DEB-8F9D-784AFDFF8552}">
      <dsp:nvSpPr>
        <dsp:cNvPr id="0" name=""/>
        <dsp:cNvSpPr/>
      </dsp:nvSpPr>
      <dsp:spPr>
        <a:xfrm>
          <a:off x="2217538" y="1878270"/>
          <a:ext cx="1663154" cy="1056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Cáncer de tiroides</a:t>
          </a:r>
          <a:endParaRPr lang="en-US" sz="2400" kern="1200"/>
        </a:p>
      </dsp:txBody>
      <dsp:txXfrm>
        <a:off x="2248470" y="1909202"/>
        <a:ext cx="1601290" cy="994238"/>
      </dsp:txXfrm>
    </dsp:sp>
    <dsp:sp modelId="{7FE66154-0A64-4888-B31C-EACD0F0BF4F0}">
      <dsp:nvSpPr>
        <dsp:cNvPr id="0" name=""/>
        <dsp:cNvSpPr/>
      </dsp:nvSpPr>
      <dsp:spPr>
        <a:xfrm>
          <a:off x="4065487" y="1702714"/>
          <a:ext cx="1663154" cy="1056102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3499FA-1B1F-4D07-9BC6-318D81BE64B3}">
      <dsp:nvSpPr>
        <dsp:cNvPr id="0" name=""/>
        <dsp:cNvSpPr/>
      </dsp:nvSpPr>
      <dsp:spPr>
        <a:xfrm>
          <a:off x="4250282" y="1878270"/>
          <a:ext cx="1663154" cy="1056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Cáncer de próstata</a:t>
          </a:r>
          <a:endParaRPr lang="en-US" sz="2400" kern="1200"/>
        </a:p>
      </dsp:txBody>
      <dsp:txXfrm>
        <a:off x="4281214" y="1909202"/>
        <a:ext cx="1601290" cy="99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6F7EB-DBB6-4A21-AD4E-48335FE9F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Jungla tecnológica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6F0623-1831-4477-8A96-60121B6EE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158" y="3942022"/>
            <a:ext cx="6467059" cy="1464865"/>
          </a:xfrm>
        </p:spPr>
        <p:txBody>
          <a:bodyPr>
            <a:noAutofit/>
          </a:bodyPr>
          <a:lstStyle/>
          <a:p>
            <a:r>
              <a:rPr lang="es-ES" sz="2800" dirty="0"/>
              <a:t>FADSP</a:t>
            </a:r>
          </a:p>
          <a:p>
            <a:r>
              <a:rPr lang="es-ES" sz="2400" dirty="0" err="1"/>
              <a:t>ValladoLID</a:t>
            </a:r>
            <a:r>
              <a:rPr lang="es-ES" sz="2400" dirty="0"/>
              <a:t> 19- 20 de enero de 2018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1E25E6-7948-4DAA-8FA7-34348B7EBBCB}"/>
              </a:ext>
            </a:extLst>
          </p:cNvPr>
          <p:cNvSpPr txBox="1"/>
          <p:nvPr/>
        </p:nvSpPr>
        <p:spPr>
          <a:xfrm>
            <a:off x="8852452" y="6294783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Luisa Lores</a:t>
            </a:r>
          </a:p>
        </p:txBody>
      </p:sp>
    </p:spTree>
    <p:extLst>
      <p:ext uri="{BB962C8B-B14F-4D97-AF65-F5344CB8AC3E}">
        <p14:creationId xmlns:p14="http://schemas.microsoft.com/office/powerpoint/2010/main" val="91503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40619AC-92D5-4D26-986A-9C9D2E84DCA4}"/>
              </a:ext>
            </a:extLst>
          </p:cNvPr>
          <p:cNvSpPr/>
          <p:nvPr/>
        </p:nvSpPr>
        <p:spPr>
          <a:xfrm>
            <a:off x="7554627" y="2229320"/>
            <a:ext cx="4017784" cy="267765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ES" sz="2800" dirty="0"/>
              <a:t>De los 2.370 M de facturación de la empresa, el 33% (800M) es dinero público (privatización de 5 hospitales)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B43501-BE3D-4A5C-8A62-3F8E9B27D101}"/>
              </a:ext>
            </a:extLst>
          </p:cNvPr>
          <p:cNvSpPr/>
          <p:nvPr/>
        </p:nvSpPr>
        <p:spPr>
          <a:xfrm>
            <a:off x="810307" y="2215252"/>
            <a:ext cx="6096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sz="2800" b="1" dirty="0"/>
              <a:t>Helios-</a:t>
            </a:r>
            <a:r>
              <a:rPr lang="es-ES" sz="2800" b="1" dirty="0" err="1"/>
              <a:t>Fresenius</a:t>
            </a:r>
            <a:r>
              <a:rPr lang="es-ES" sz="2800" b="1" dirty="0"/>
              <a:t> cuenta con 43 hospitales, 70 RM, 55 TC, 15 RT, 10 PET-TC y 20 salas de hemodinámica a pleno rendimiento, además de una planta farmacéutica en Cataluña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C46FE7-6190-48E2-8EB5-008E841B6FBF}"/>
              </a:ext>
            </a:extLst>
          </p:cNvPr>
          <p:cNvSpPr txBox="1"/>
          <p:nvPr/>
        </p:nvSpPr>
        <p:spPr>
          <a:xfrm>
            <a:off x="2544417" y="715617"/>
            <a:ext cx="515743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dirty="0"/>
              <a:t>Que viven de las arcas públicas</a:t>
            </a:r>
          </a:p>
        </p:txBody>
      </p:sp>
    </p:spTree>
    <p:extLst>
      <p:ext uri="{BB962C8B-B14F-4D97-AF65-F5344CB8AC3E}">
        <p14:creationId xmlns:p14="http://schemas.microsoft.com/office/powerpoint/2010/main" val="193844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019DA-D7DB-4AED-9357-EEFD1D9E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1538884"/>
            <a:ext cx="11410122" cy="10866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" sz="2800" dirty="0"/>
              <a:t>Esta cesión de servicios, desprotección de datos y enorme consumo de recursos, al menos debería implicar una fuerte mejora de los resultados en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E0470F-7DF1-4A80-BFED-C6DBA329A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461" y="2597426"/>
            <a:ext cx="9912626" cy="26371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sz="3600" dirty="0"/>
              <a:t>Sin embargo muchos indicadores de salud se estancan o empeoran en estos años, debido a los recortes en AP y en salud pública, el empeoramiento de los hábitos de vida y el </a:t>
            </a:r>
            <a:r>
              <a:rPr lang="es-ES" sz="3600" dirty="0" err="1"/>
              <a:t>hospitalocentrismo</a:t>
            </a:r>
            <a:r>
              <a:rPr 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79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D5F37-3315-4A96-B977-4B5DECD5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9" y="795132"/>
            <a:ext cx="10846905" cy="569842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La VPM y la iatrogenia se repiten. Los profesionales desconocen sus propios 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F1BBA-A202-4F15-9501-CCB9F833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3" y="2001080"/>
            <a:ext cx="11357112" cy="455874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dirty="0"/>
              <a:t> Las VPM se miden, pero no se combaten. </a:t>
            </a:r>
          </a:p>
          <a:p>
            <a:r>
              <a:rPr lang="es-ES" dirty="0"/>
              <a:t>En España existen 4 veces más probabilidades de sufrir una artroplastia de cadera, 4 veces más probabilidades de someterse a una angioplastia y hasta 12 veces un </a:t>
            </a:r>
            <a:r>
              <a:rPr lang="es-ES" dirty="0" err="1"/>
              <a:t>by-pass</a:t>
            </a:r>
            <a:r>
              <a:rPr lang="es-ES" dirty="0"/>
              <a:t> según el Área.</a:t>
            </a:r>
          </a:p>
          <a:p>
            <a:r>
              <a:rPr lang="es-ES" dirty="0"/>
              <a:t>26% de las artroplastias de rodilla no están justificadas</a:t>
            </a:r>
          </a:p>
          <a:p>
            <a:r>
              <a:rPr lang="es-ES" dirty="0"/>
              <a:t>El doble de cesáreas que las recomendadas por la OMS (25% frente a 10-15%)</a:t>
            </a:r>
          </a:p>
          <a:p>
            <a:r>
              <a:rPr lang="es-ES" dirty="0"/>
              <a:t>12% más MP en España (más del 50% en mayores de 80 años) que en Reino Unido y los Países bajos y 16% más que en Dinamarca, con similar tasa de envejecimiento.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Y esto ocurre en los hospitales de gestión pública pero mucho más en los hospitales de gestión privada (TAC corporal a mujeres jóvenes por accidentes de tráfico de baja gravedad, mamografías a jóvenes de 20 años, o TAC en vez de ecografías a niños por no disponer de profesional de urgencias para realizarlo</a:t>
            </a:r>
          </a:p>
        </p:txBody>
      </p:sp>
    </p:spTree>
    <p:extLst>
      <p:ext uri="{BB962C8B-B14F-4D97-AF65-F5344CB8AC3E}">
        <p14:creationId xmlns:p14="http://schemas.microsoft.com/office/powerpoint/2010/main" val="326511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E001F-BCC6-40DE-B30F-C10FE174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702365"/>
            <a:ext cx="11463129" cy="63610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2800" dirty="0"/>
              <a:t>La radiación excesiva es perjudicial, especialmente si no está justificada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1708E-24B4-4522-99F2-3DE883CB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813713"/>
            <a:ext cx="11463130" cy="4072835"/>
          </a:xfrm>
        </p:spPr>
        <p:txBody>
          <a:bodyPr>
            <a:normAutofit/>
          </a:bodyPr>
          <a:lstStyle/>
          <a:p>
            <a:r>
              <a:rPr lang="es-ES" dirty="0"/>
              <a:t>Dosis de 100 </a:t>
            </a:r>
            <a:r>
              <a:rPr lang="es-ES" dirty="0" err="1"/>
              <a:t>mSv</a:t>
            </a:r>
            <a:r>
              <a:rPr lang="es-ES" dirty="0"/>
              <a:t> implican un incremento sustancial del riesgo de cáncer. </a:t>
            </a:r>
          </a:p>
          <a:p>
            <a:r>
              <a:rPr lang="es-ES" dirty="0"/>
              <a:t>Las dosis de TAC varía hasta 20 veces entre radiólogos y hospitales y no se ponen medidas para evitarlo.</a:t>
            </a:r>
          </a:p>
          <a:p>
            <a:r>
              <a:rPr lang="es-ES" dirty="0"/>
              <a:t>Las dosis del PET se encuentra entre las de 2 y 10 TC. Los de gestión privada (la mayoría) no suelen cuestionar las solicitudes</a:t>
            </a:r>
          </a:p>
          <a:p>
            <a:r>
              <a:rPr lang="es-ES" dirty="0"/>
              <a:t>La </a:t>
            </a:r>
            <a:r>
              <a:rPr lang="es-ES" dirty="0" err="1"/>
              <a:t>coronariografía+Stent</a:t>
            </a:r>
            <a:r>
              <a:rPr lang="es-ES" dirty="0"/>
              <a:t> puede impartir dosis  de hasta 800 </a:t>
            </a:r>
            <a:r>
              <a:rPr lang="es-ES" dirty="0" err="1"/>
              <a:t>mSv</a:t>
            </a:r>
            <a:r>
              <a:rPr lang="es-ES" dirty="0"/>
              <a:t> </a:t>
            </a:r>
          </a:p>
          <a:p>
            <a:r>
              <a:rPr lang="es-ES" dirty="0"/>
              <a:t>Las dosis de la RT son muy altas. </a:t>
            </a:r>
          </a:p>
          <a:p>
            <a:r>
              <a:rPr lang="es-ES" b="1" dirty="0"/>
              <a:t>Los posibles efectos adversos solo pueden asumirse si se compensan con el beneficio a la salud de los pacientes</a:t>
            </a:r>
          </a:p>
        </p:txBody>
      </p:sp>
    </p:spTree>
    <p:extLst>
      <p:ext uri="{BB962C8B-B14F-4D97-AF65-F5344CB8AC3E}">
        <p14:creationId xmlns:p14="http://schemas.microsoft.com/office/powerpoint/2010/main" val="77777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3F067C-60F8-47EE-8EE8-A004BEC4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64" y="4357274"/>
            <a:ext cx="6896514" cy="17031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73EA4E2-4BA0-4DA4-A4C8-6E418821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70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D8A726-853D-49A1-93DC-814EF6CB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203" cy="50977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BBA155-7577-4F60-8475-5ABF561E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29" y="5097750"/>
            <a:ext cx="6155046" cy="15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E94E3B-CFA4-455A-9673-F46D27D1F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1B8AF-24E1-4CE5-BB2F-6872EEC22E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9DAD0-4276-4BDF-80D8-C985DFED0E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3E6928-1881-40F9-942A-64C25008A3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EE85D1E-6AE6-45FB-8F62-424732BE3A3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827CF0-2230-41FD-8518-1B5AD4769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027F5B-1D78-4BDB-ACF4-A48DBD1A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ES" dirty="0"/>
              <a:t>¿El tratamiento con RT está siempre justificado?</a:t>
            </a:r>
          </a:p>
        </p:txBody>
      </p:sp>
      <p:graphicFrame>
        <p:nvGraphicFramePr>
          <p:cNvPr id="5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8863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4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FA452-DCE3-4759-98F1-AD6B966F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17" y="653026"/>
            <a:ext cx="3645681" cy="841643"/>
          </a:xfrm>
        </p:spPr>
        <p:txBody>
          <a:bodyPr/>
          <a:lstStyle/>
          <a:p>
            <a:r>
              <a:rPr lang="es-ES" dirty="0"/>
              <a:t>Cáncer de mama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4F5034-2F27-4729-AE36-76D9942E7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765" y="1739298"/>
            <a:ext cx="4572000" cy="379184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Incidencia 15.900 (año 2000) a 27700 (año 2015), lo que supone “una epidemia” de cáncer o de </a:t>
            </a:r>
            <a:r>
              <a:rPr lang="es-ES" dirty="0" err="1"/>
              <a:t>sobrediagnóstico</a:t>
            </a:r>
            <a:r>
              <a:rPr lang="es-ES" dirty="0"/>
              <a:t> tras la generalización del cribado</a:t>
            </a:r>
          </a:p>
          <a:p>
            <a:r>
              <a:rPr lang="es-ES" dirty="0"/>
              <a:t> La mortalidad bruta se mantiene: </a:t>
            </a:r>
            <a:r>
              <a:rPr lang="es-ES" b="1" dirty="0"/>
              <a:t>5663 </a:t>
            </a:r>
            <a:r>
              <a:rPr lang="es-ES" dirty="0"/>
              <a:t>(año 2000) y </a:t>
            </a:r>
            <a:r>
              <a:rPr lang="es-ES" b="1" dirty="0"/>
              <a:t>6213</a:t>
            </a:r>
            <a:r>
              <a:rPr lang="es-ES" dirty="0"/>
              <a:t> (año 2015), las mismas muertes evitadas que se han evitado por disminución del IAM en los 3 años tras la 1ª ley del tabaco.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CEB7C-6012-4FD5-A12F-7F41A1547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8265" y="810314"/>
            <a:ext cx="6326180" cy="4720832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El </a:t>
            </a:r>
            <a:r>
              <a:rPr lang="es-ES" b="1" dirty="0" err="1"/>
              <a:t>sobrediagnóstico</a:t>
            </a:r>
            <a:r>
              <a:rPr lang="es-ES" b="1" dirty="0"/>
              <a:t> es perjudicial, </a:t>
            </a:r>
            <a:r>
              <a:rPr lang="es-ES" dirty="0"/>
              <a:t>porque los tratamientos son agresivos:</a:t>
            </a:r>
          </a:p>
          <a:p>
            <a:r>
              <a:rPr lang="es-ES" dirty="0"/>
              <a:t>La RT en el CM aumenta la incidencia de CI en un 7,4% por Gy (dosis media 1-5 Gy) </a:t>
            </a:r>
          </a:p>
          <a:p>
            <a:r>
              <a:rPr lang="es-ES" dirty="0"/>
              <a:t>aumenta un 4% la mortalidad por CP y un 1% por CI en mujeres fumadoras</a:t>
            </a:r>
          </a:p>
          <a:p>
            <a:r>
              <a:rPr lang="es-ES" dirty="0"/>
              <a:t>Estudios dicen que el perjuicio del cribado en mujeres mayores de 50 años puede superar al beneficio, especialmente en mujeres fumadoras. </a:t>
            </a:r>
          </a:p>
          <a:p>
            <a:r>
              <a:rPr lang="es-ES" dirty="0"/>
              <a:t>En mujeres menores de 50 años el cribado mamográfico no está indicado por los perjuicios que puede ocasionar. </a:t>
            </a:r>
          </a:p>
          <a:p>
            <a:r>
              <a:rPr lang="es-ES" dirty="0"/>
              <a:t>Sin embargo a las mujeres se les pone un lazo rosa o se les trata como menores de edad en el consentimiento informado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5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507D3-303E-42EC-BF79-07F5D1A1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01" y="596702"/>
            <a:ext cx="3633049" cy="636354"/>
          </a:xfrm>
        </p:spPr>
        <p:txBody>
          <a:bodyPr>
            <a:normAutofit/>
          </a:bodyPr>
          <a:lstStyle/>
          <a:p>
            <a:r>
              <a:rPr lang="es-ES" dirty="0"/>
              <a:t>Cáncer de próstata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1E533-F43E-4E77-856E-04AE414A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682" y="1840252"/>
            <a:ext cx="4336016" cy="3573771"/>
          </a:xfrm>
        </p:spPr>
        <p:txBody>
          <a:bodyPr>
            <a:normAutofit/>
          </a:bodyPr>
          <a:lstStyle/>
          <a:p>
            <a:r>
              <a:rPr lang="es-ES" dirty="0"/>
              <a:t>Incidencia:  13.000 en año 2000 y 33.000 año 2017</a:t>
            </a:r>
          </a:p>
          <a:p>
            <a:r>
              <a:rPr lang="es-ES" dirty="0"/>
              <a:t>Mortalidad: 5448 en año 2000 y 6038 año 2012</a:t>
            </a:r>
          </a:p>
          <a:p>
            <a:r>
              <a:rPr lang="es-ES" dirty="0"/>
              <a:t>Efectos adversos de la cirugía y la RT: Incontinencia urinaria e Impotencia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F4702E-E3B3-4BFE-B134-7246E8311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69" y="2410674"/>
            <a:ext cx="5990317" cy="19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C9067-6E2D-4AA3-8344-29C4F794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04" y="124149"/>
            <a:ext cx="3845687" cy="758868"/>
          </a:xfrm>
          <a:solidFill>
            <a:schemeClr val="bg2"/>
          </a:solidFill>
        </p:spPr>
        <p:txBody>
          <a:bodyPr/>
          <a:lstStyle/>
          <a:p>
            <a:r>
              <a:rPr lang="es-ES" dirty="0"/>
              <a:t>Cáncer de tiroides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357102-09CF-44B4-BCE4-EFA1D8716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13203" y="3587466"/>
            <a:ext cx="4584888" cy="161575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E42708-CF93-4F8C-9361-AFD5FEB3B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698" y="1399851"/>
            <a:ext cx="6122505" cy="38033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b="1" dirty="0"/>
              <a:t>El USPSTF (USA) no recomienda el cribado de Cáncer de tiroides.</a:t>
            </a:r>
          </a:p>
          <a:p>
            <a:r>
              <a:rPr lang="es-ES" b="1" dirty="0"/>
              <a:t>101 autopsias consecutivas, 36% cáncer tiroides </a:t>
            </a:r>
          </a:p>
          <a:p>
            <a:r>
              <a:rPr lang="es-ES" b="1" dirty="0"/>
              <a:t>La incidencia se multiplica por 3 tras la ecografía</a:t>
            </a:r>
          </a:p>
          <a:p>
            <a:r>
              <a:rPr lang="es-ES" b="1" dirty="0"/>
              <a:t>La mortalidad, muy baja, se mantuvo estable en estos años</a:t>
            </a:r>
          </a:p>
          <a:p>
            <a:r>
              <a:rPr lang="es-ES" b="1" dirty="0"/>
              <a:t>La cámara de representantes de EEUU pretende introducir a la industria tecnológica en el grupo de trabajo USPSTF.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901554-1464-4A97-9350-6D04F42EF162}"/>
              </a:ext>
            </a:extLst>
          </p:cNvPr>
          <p:cNvSpPr txBox="1"/>
          <p:nvPr/>
        </p:nvSpPr>
        <p:spPr>
          <a:xfrm flipH="1">
            <a:off x="6785478" y="883017"/>
            <a:ext cx="527436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El tratamiento de las pacientes </a:t>
            </a:r>
            <a:r>
              <a:rPr lang="es-ES" sz="2400" b="1" dirty="0" err="1">
                <a:solidFill>
                  <a:schemeClr val="bg1"/>
                </a:solidFill>
              </a:rPr>
              <a:t>sobrediagnosticadas</a:t>
            </a:r>
            <a:r>
              <a:rPr lang="es-ES" sz="2400" b="1" dirty="0">
                <a:solidFill>
                  <a:schemeClr val="bg1"/>
                </a:solidFill>
              </a:rPr>
              <a:t> es agresivo, con CX y RT, y tratamiento sustitutivo de por vida</a:t>
            </a:r>
          </a:p>
        </p:txBody>
      </p:sp>
    </p:spTree>
    <p:extLst>
      <p:ext uri="{BB962C8B-B14F-4D97-AF65-F5344CB8AC3E}">
        <p14:creationId xmlns:p14="http://schemas.microsoft.com/office/powerpoint/2010/main" val="267635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94D06EF-AC8E-46E9-80D3-11B7A5ED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392" y="298781"/>
            <a:ext cx="3985530" cy="642123"/>
          </a:xfrm>
        </p:spPr>
        <p:txBody>
          <a:bodyPr/>
          <a:lstStyle/>
          <a:p>
            <a:r>
              <a:rPr lang="es-ES" dirty="0"/>
              <a:t>Tecnología Sanitaria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154634-25E0-4118-BF7E-338C81174D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8618" y="101692"/>
            <a:ext cx="5476303" cy="559190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F1E453-B1B2-4E1B-8A2E-EDA7AB3B4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3118" y="1894270"/>
            <a:ext cx="4135804" cy="2863260"/>
          </a:xfrm>
        </p:spPr>
        <p:txBody>
          <a:bodyPr/>
          <a:lstStyle/>
          <a:p>
            <a:r>
              <a:rPr lang="es-ES" dirty="0"/>
              <a:t>Mobiliario médico</a:t>
            </a:r>
          </a:p>
          <a:p>
            <a:r>
              <a:rPr lang="es-ES" dirty="0"/>
              <a:t>Instrumental médico y quirúrgico</a:t>
            </a:r>
          </a:p>
          <a:p>
            <a:r>
              <a:rPr lang="es-ES" dirty="0"/>
              <a:t>Ortopedia</a:t>
            </a:r>
          </a:p>
          <a:p>
            <a:r>
              <a:rPr lang="es-ES" dirty="0"/>
              <a:t>Material Fungible</a:t>
            </a:r>
          </a:p>
          <a:p>
            <a:r>
              <a:rPr lang="es-ES" dirty="0"/>
              <a:t>Electromedicina</a:t>
            </a:r>
          </a:p>
        </p:txBody>
      </p:sp>
    </p:spTree>
    <p:extLst>
      <p:ext uri="{BB962C8B-B14F-4D97-AF65-F5344CB8AC3E}">
        <p14:creationId xmlns:p14="http://schemas.microsoft.com/office/powerpoint/2010/main" val="400580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75529-1916-420A-9B2C-E7EC00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4" y="285285"/>
            <a:ext cx="4704935" cy="748386"/>
          </a:xfrm>
        </p:spPr>
        <p:txBody>
          <a:bodyPr>
            <a:normAutofit/>
          </a:bodyPr>
          <a:lstStyle/>
          <a:p>
            <a:r>
              <a:rPr lang="es-ES" sz="2000" b="1" dirty="0"/>
              <a:t>La financiación refleja la situación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6A310-38F0-4639-8AA0-BB0365672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4" y="1620195"/>
            <a:ext cx="4612170" cy="38927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Escasos recursos en atención sanitaria esencial (Recortes de 3000M/año)</a:t>
            </a:r>
          </a:p>
          <a:p>
            <a:pPr marL="0" indent="0">
              <a:buNone/>
            </a:pPr>
            <a:r>
              <a:rPr lang="es-ES" dirty="0"/>
              <a:t>Escasos recursos en AP (&lt;15%)</a:t>
            </a:r>
          </a:p>
          <a:p>
            <a:pPr marL="0" indent="0">
              <a:buNone/>
            </a:pPr>
            <a:r>
              <a:rPr lang="es-ES" dirty="0"/>
              <a:t>Gasto en Salud pública irrelevante (&lt;1%)</a:t>
            </a:r>
          </a:p>
          <a:p>
            <a:pPr marL="0" indent="0">
              <a:buNone/>
            </a:pPr>
            <a:r>
              <a:rPr lang="es-ES" dirty="0"/>
              <a:t>Privatización del GSP (más del 40% anual) </a:t>
            </a:r>
          </a:p>
          <a:p>
            <a:pPr marL="0" indent="0">
              <a:buNone/>
            </a:pPr>
            <a:r>
              <a:rPr lang="es-ES" dirty="0"/>
              <a:t>Seguros privados: 8.000 M/año </a:t>
            </a:r>
          </a:p>
          <a:p>
            <a:pPr marL="0" indent="0">
              <a:buNone/>
            </a:pPr>
            <a:r>
              <a:rPr lang="es-ES" dirty="0"/>
              <a:t>Aumento del gasto sanitario de los hogares: 24.000 M de euros/año en copagos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7C1BD5-7610-461F-81BC-88CA0AA9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638" y="1311964"/>
            <a:ext cx="6310258" cy="34267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D6E349-A212-4E6E-B67D-DA5968C7D134}"/>
              </a:ext>
            </a:extLst>
          </p:cNvPr>
          <p:cNvSpPr txBox="1"/>
          <p:nvPr/>
        </p:nvSpPr>
        <p:spPr>
          <a:xfrm>
            <a:off x="2796209" y="5512904"/>
            <a:ext cx="641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Galicia en 2018: 47%/11% en AP y 0,03% en Salud Pública </a:t>
            </a:r>
          </a:p>
        </p:txBody>
      </p:sp>
    </p:spTree>
    <p:extLst>
      <p:ext uri="{BB962C8B-B14F-4D97-AF65-F5344CB8AC3E}">
        <p14:creationId xmlns:p14="http://schemas.microsoft.com/office/powerpoint/2010/main" val="150989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08AA6-C235-41B9-9ABC-A822033A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 el gasto innecesario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30609-AAE5-4E44-BD88-B8813177A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2416" y="2434948"/>
            <a:ext cx="4601062" cy="2203313"/>
          </a:xfrm>
        </p:spPr>
        <p:txBody>
          <a:bodyPr/>
          <a:lstStyle/>
          <a:p>
            <a:r>
              <a:rPr lang="es-ES" dirty="0"/>
              <a:t>En torno a los 20.000 M de euros anuales (25-33% del gasto sanitario mundial según estudio publicados *</a:t>
            </a:r>
            <a:r>
              <a:rPr lang="es-ES" dirty="0" err="1"/>
              <a:t>The</a:t>
            </a:r>
            <a:r>
              <a:rPr lang="es-ES" dirty="0"/>
              <a:t> Lancet, en el marco de la serie “</a:t>
            </a:r>
            <a:r>
              <a:rPr lang="es-ES" dirty="0" err="1"/>
              <a:t>Rigth</a:t>
            </a:r>
            <a:r>
              <a:rPr lang="es-ES" dirty="0"/>
              <a:t> </a:t>
            </a:r>
            <a:r>
              <a:rPr lang="es-ES" dirty="0" err="1"/>
              <a:t>Care</a:t>
            </a:r>
            <a:r>
              <a:rPr lang="es-ES" dirty="0"/>
              <a:t>”.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9585E-AD2C-4110-9105-121F6FB7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323" y="2732960"/>
            <a:ext cx="4716790" cy="1017405"/>
          </a:xfrm>
        </p:spPr>
        <p:txBody>
          <a:bodyPr/>
          <a:lstStyle/>
          <a:p>
            <a:r>
              <a:rPr lang="es-ES" dirty="0"/>
              <a:t>En EEUU supone el 50% del GST según PWC (1 billón de euros).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10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50DEA4F-87F7-4089-BEA5-9F763393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81" y="4127017"/>
            <a:ext cx="5691602" cy="18174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C3DD87-CE26-48C8-91D2-D303F01B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9" y="0"/>
            <a:ext cx="7000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DABC4B-FD6B-41A2-8B37-6DA039B4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22"/>
            <a:ext cx="6916048" cy="44113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1433AB-0C3F-40BF-A0ED-6370331F31B5}"/>
              </a:ext>
            </a:extLst>
          </p:cNvPr>
          <p:cNvSpPr txBox="1"/>
          <p:nvPr/>
        </p:nvSpPr>
        <p:spPr>
          <a:xfrm>
            <a:off x="6785113" y="4678016"/>
            <a:ext cx="520636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La frecuentación a las consultas de AE se ha incrementado un 5% entre 2012 y 2014</a:t>
            </a:r>
          </a:p>
        </p:txBody>
      </p:sp>
    </p:spTree>
    <p:extLst>
      <p:ext uri="{BB962C8B-B14F-4D97-AF65-F5344CB8AC3E}">
        <p14:creationId xmlns:p14="http://schemas.microsoft.com/office/powerpoint/2010/main" val="83365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512DE-CB79-40E6-BBDD-CC2B610B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742123"/>
            <a:ext cx="9784829" cy="8025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2000" dirty="0"/>
              <a:t>Uno de los principales lobbies privatizadores de nuestra sanidad es la formada por sus propios directivos, SEDISA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77F5D-6DB7-4239-84A2-A255F8E72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249417"/>
            <a:ext cx="4608576" cy="3438144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Su proyecto “Lazarillo de Tormes” (Salamanca 2018) es el de impulsar la CPP, para que las empresas proveedoras de las tecnologías participen en su implantación y en el control del paciente</a:t>
            </a:r>
          </a:p>
          <a:p>
            <a:endParaRPr lang="es-ES" dirty="0"/>
          </a:p>
          <a:p>
            <a:r>
              <a:rPr lang="es-ES" dirty="0"/>
              <a:t>El Área del Corazón del hospital de Santiago ya está cogestionada por Medtronic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67A304-4DCE-4769-9CAE-C93954D2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271" y="2501208"/>
            <a:ext cx="5282269" cy="2481609"/>
          </a:xfrm>
        </p:spPr>
        <p:txBody>
          <a:bodyPr>
            <a:normAutofit/>
          </a:bodyPr>
          <a:lstStyle/>
          <a:p>
            <a:r>
              <a:rPr lang="es-ES" b="1" dirty="0"/>
              <a:t>Se  han adherido la SE de Farmacia Hospitalaria, el Servicio de Salud de la Rioja y el Foro Español de Pacientes, para el control de los “20 millones de pacientes crónicos” (todos los españoles &gt; de 50 años suman 19M)</a:t>
            </a:r>
          </a:p>
        </p:txBody>
      </p:sp>
    </p:spTree>
    <p:extLst>
      <p:ext uri="{BB962C8B-B14F-4D97-AF65-F5344CB8AC3E}">
        <p14:creationId xmlns:p14="http://schemas.microsoft.com/office/powerpoint/2010/main" val="425357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AC165-3F87-41F2-8CDB-F27AE1A11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921" y="1272209"/>
            <a:ext cx="3525079" cy="4346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La Fundación Gaspar Casal, con gran influencia en la docencia médica, en las GPC y en la Evaluación de las Tecnologías Sanitarias, está presidido por el Director de la Cátedra Fundación Lilly-UCM y patrocinada por la Industria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E0A68B2A-D6A5-4DDF-B1F6-C9956D88C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4171" y="1363081"/>
            <a:ext cx="6731968" cy="42558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0DFA5C-6B45-4586-8CE3-C2392DE6ACAE}"/>
              </a:ext>
            </a:extLst>
          </p:cNvPr>
          <p:cNvSpPr txBox="1"/>
          <p:nvPr/>
        </p:nvSpPr>
        <p:spPr>
          <a:xfrm>
            <a:off x="1421653" y="496243"/>
            <a:ext cx="447007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Y los organismos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86962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B91A6C-20C2-48AB-8293-AA5353FB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9930" y="2176849"/>
            <a:ext cx="10005392" cy="2620438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En Galicia el Centro oncológico y el Registro de Cáncer está en manos de la AECC</a:t>
            </a:r>
          </a:p>
          <a:p>
            <a:r>
              <a:rPr lang="es-ES" b="1" dirty="0"/>
              <a:t>La USC tiene cátedras con la industria</a:t>
            </a:r>
          </a:p>
          <a:p>
            <a:r>
              <a:rPr lang="es-ES" b="1" dirty="0"/>
              <a:t>Los </a:t>
            </a:r>
            <a:r>
              <a:rPr lang="es-ES" b="1" dirty="0" err="1"/>
              <a:t>cluster</a:t>
            </a:r>
            <a:r>
              <a:rPr lang="es-ES" b="1" dirty="0"/>
              <a:t> de </a:t>
            </a:r>
            <a:r>
              <a:rPr lang="es-ES" b="1" dirty="0" err="1"/>
              <a:t>saúde</a:t>
            </a:r>
            <a:r>
              <a:rPr lang="es-ES" b="1" dirty="0"/>
              <a:t> de la Xunta están controlado por Pescanova, Inditex y </a:t>
            </a:r>
            <a:r>
              <a:rPr lang="es-ES" b="1" dirty="0" err="1"/>
              <a:t>Abanca</a:t>
            </a:r>
            <a:endParaRPr lang="es-ES" b="1" dirty="0"/>
          </a:p>
          <a:p>
            <a:r>
              <a:rPr lang="es-ES" b="1" dirty="0"/>
              <a:t>El gigante estadounidense Medtronic, con sede en Irlanda para eludir impuestos, dirige laboratorios enteros de cateterización para hospitales, y dispone de médicos propios. </a:t>
            </a:r>
          </a:p>
          <a:p>
            <a:r>
              <a:rPr lang="es-ES" b="1" dirty="0"/>
              <a:t>Cogestiona el Área cardiovascular del Hospital General de Galicia, lo que incrementará aún más los estudios y la cirugía innecesaria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1324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B8EB08-5565-40CA-946D-0BA9CA91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2" y="3189393"/>
            <a:ext cx="6175266" cy="2478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E0AEDF-1B31-492C-8B1D-D35F6F86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44" y="94837"/>
            <a:ext cx="6024356" cy="22068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2F07144-B0A1-4B65-94D7-5777EF52D294}"/>
              </a:ext>
            </a:extLst>
          </p:cNvPr>
          <p:cNvSpPr/>
          <p:nvPr/>
        </p:nvSpPr>
        <p:spPr>
          <a:xfrm>
            <a:off x="6838122" y="2301703"/>
            <a:ext cx="475753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dirty="0"/>
              <a:t>El Consejo de Gobierno de la Junta de Castilla y León ha aprobado la subvención de 454.244 euros para la investigación y formación sanitaria realizada por la Fundación IESCYL. Desde 2012 la Fundación es responsable de la estructura de gestión del IBSAL y colabora en diversas investigaciones con el ISCIII y </a:t>
            </a:r>
            <a:r>
              <a:rPr lang="es-ES" sz="1200" dirty="0" err="1"/>
              <a:t>Farmaindustria</a:t>
            </a:r>
            <a:endParaRPr lang="es-ES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5BAB06-A490-4FF3-AD59-C91E0D92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2533824"/>
            <a:ext cx="6210300" cy="31337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F5EEE2-CFA8-4DC4-A54E-589042DA7312}"/>
              </a:ext>
            </a:extLst>
          </p:cNvPr>
          <p:cNvSpPr txBox="1"/>
          <p:nvPr/>
        </p:nvSpPr>
        <p:spPr>
          <a:xfrm>
            <a:off x="64720" y="94838"/>
            <a:ext cx="4679558" cy="5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También en Castilla y León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4A01A5-6038-4245-A243-5A4ACCEC2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1" y="883206"/>
            <a:ext cx="6126058" cy="707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9571B3-7B3E-442F-AE88-CC83FEA8A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2" y="1850688"/>
            <a:ext cx="5721472" cy="10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9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88F83-8DAF-4E38-8ED0-5FA0F70A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1" y="159026"/>
            <a:ext cx="10495979" cy="82163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400" dirty="0"/>
              <a:t>Está gestión es ineficiente. A más consumo en fármacos y tecnologías más carga de enfermedad y peores indicadores en salud.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D3FD48-288E-44E9-80D3-44067AFA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3028332"/>
            <a:ext cx="6838549" cy="7978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99AFF45-2329-4608-B387-C68E63D99F05}"/>
              </a:ext>
            </a:extLst>
          </p:cNvPr>
          <p:cNvSpPr/>
          <p:nvPr/>
        </p:nvSpPr>
        <p:spPr>
          <a:xfrm>
            <a:off x="1457482" y="4558047"/>
            <a:ext cx="9236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La mortalidad por cáncer de pulmón en mujeres más que duplica en 2 décadas (1395 en 1992 a 4350 en 2015). La edad media de la defunción no varía (ISCIII).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671251-044C-4313-8A20-19A801B8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35" y="2994727"/>
            <a:ext cx="4688047" cy="8973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30F5-3C6B-4788-9B47-9B432A37701C}"/>
              </a:ext>
            </a:extLst>
          </p:cNvPr>
          <p:cNvSpPr txBox="1"/>
          <p:nvPr/>
        </p:nvSpPr>
        <p:spPr>
          <a:xfrm>
            <a:off x="2133470" y="1493838"/>
            <a:ext cx="8163339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En 2015 la mortalidad en España se incrementó un 6,8% con respecto a 2014 (7,7% en mujeres frente a 5,8% en hombres)</a:t>
            </a:r>
          </a:p>
        </p:txBody>
      </p:sp>
    </p:spTree>
    <p:extLst>
      <p:ext uri="{BB962C8B-B14F-4D97-AF65-F5344CB8AC3E}">
        <p14:creationId xmlns:p14="http://schemas.microsoft.com/office/powerpoint/2010/main" val="323929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58DE8-50D7-4D63-B916-BC569120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3" y="605277"/>
            <a:ext cx="9780486" cy="89918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/>
              <a:t>La ley de garantías, la última gran baza conseguida por la Industria Sanitaria,  blinda su posición estratégica futura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42F6F-9FA0-461C-A936-BFDB4FAB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5669" y="1897235"/>
            <a:ext cx="4309514" cy="3390382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C3966C-6F31-49C7-B63D-483459100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182" y="2010878"/>
            <a:ext cx="4980347" cy="30897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946106-723B-4B40-9640-42E0F78376C8}"/>
              </a:ext>
            </a:extLst>
          </p:cNvPr>
          <p:cNvSpPr txBox="1"/>
          <p:nvPr/>
        </p:nvSpPr>
        <p:spPr>
          <a:xfrm>
            <a:off x="1706973" y="1844225"/>
            <a:ext cx="360714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El SNS deriva de forma directa,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con recursos públicos, los pacientes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que sobrepasen determinado plazo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de demora, aunque la indicación de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La exploración, de la cirugía o de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 la RT sea inadecuada y aunque la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realice el mismo profesional en la pública que en la privada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La ineficiencia y los efectos adversos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 se incrementarán.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Los pacientes probablemente </a:t>
            </a:r>
          </a:p>
          <a:p>
            <a:r>
              <a:rPr lang="es-ES" dirty="0">
                <a:latin typeface="Andalus" panose="02020603050405020304" pitchFamily="18" charset="-78"/>
                <a:cs typeface="Andalus" panose="02020603050405020304" pitchFamily="18" charset="-78"/>
              </a:rPr>
              <a:t>apoyarán la medida.</a:t>
            </a:r>
          </a:p>
        </p:txBody>
      </p:sp>
    </p:spTree>
    <p:extLst>
      <p:ext uri="{BB962C8B-B14F-4D97-AF65-F5344CB8AC3E}">
        <p14:creationId xmlns:p14="http://schemas.microsoft.com/office/powerpoint/2010/main" val="17886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88853-1D93-44CB-BCAC-28A72A0A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12" y="689113"/>
            <a:ext cx="10140604" cy="95415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s-ES" sz="2000" dirty="0"/>
            </a:br>
            <a:r>
              <a:rPr lang="es-ES" sz="2000" dirty="0"/>
              <a:t>Teóricamente las tecnologías sanitarias y los equipos médicos son herramientas necesarias para facilitar la atención sanitaria e incrementar su calidad. Sin embargo se han convertido en el principal nicho de negocio y en la principal causa de ineficiencia e insostenibilidad del SNS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441077-1B61-401C-8356-763539F90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9496" y="2491577"/>
            <a:ext cx="4442035" cy="2097295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España, con un mercado en el año 2010 de 8.300 M de euros, es el 9º país en el ranking mundial en consumo de tecnologías sanitarias, representa  junto a Alemania, RU, Francia e Italia, el 75% del mercado europeo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72946C-F90D-4FCF-AEAB-44F240BB8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51" y="2491577"/>
            <a:ext cx="5330065" cy="17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8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9D9E5-5BB6-4739-9FE6-E504879B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31305"/>
            <a:ext cx="10919792" cy="1055811"/>
          </a:xfrm>
        </p:spPr>
        <p:txBody>
          <a:bodyPr>
            <a:normAutofit fontScale="90000"/>
          </a:bodyPr>
          <a:lstStyle/>
          <a:p>
            <a:r>
              <a:rPr lang="es-ES" dirty="0"/>
              <a:t>Nuestro SNS se encuentra en grave riesgo y con ello la salud de a población, por los recortes… pero no solo por los recortes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842FB-977E-4CF3-BB8A-555A505FA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609" y="1550504"/>
            <a:ext cx="10919792" cy="2743201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Los gobernantes, sobre todo del PP (las exigencias sanitarias de Ciudadanos para el SAS van en la misma dirección) han cedido nuestro SNS a Multinacionales que están implantando un modelo sanitario similar al norteamericano: </a:t>
            </a:r>
          </a:p>
          <a:p>
            <a:pPr marL="0" indent="0">
              <a:buNone/>
            </a:pPr>
            <a:r>
              <a:rPr lang="es-ES" dirty="0"/>
              <a:t>Anulación de la AP, peligrosos servicios de urgencias inflados y sobrepasados, potenciación de la AE en determinadas enfermedades rentables, costosa medicina personalizada para unos,  y graves recortes para otros… con el objetivo del 50% de gasto innecesario, como en EEUU (1 billón de euros de despilfarro en EEUU, mientras  a millones de personas se les impide entrar en los hospitales o se les echa directamente a la calle)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C323EC-0842-498B-93E0-6028AE6B3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643" y="4293705"/>
            <a:ext cx="10840281" cy="153725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/>
              <a:t>Los profesionales sanitarios, en especial los médicos, no deberíamos mirar para otro lado o simplemente aprovecharnos de la situación. Los políticos de izquierda deben poner la sanidad pública en la 1ª página de sus agendas. Aún es posible frenarlo y revertirlo. Muchas experiencias lo están demostrando.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6BC8B2-CAC0-4EF5-8E00-196E7BE34D84}"/>
              </a:ext>
            </a:extLst>
          </p:cNvPr>
          <p:cNvSpPr txBox="1"/>
          <p:nvPr/>
        </p:nvSpPr>
        <p:spPr>
          <a:xfrm>
            <a:off x="1828799" y="6088559"/>
            <a:ext cx="522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Mañana será tarde</a:t>
            </a:r>
          </a:p>
        </p:txBody>
      </p:sp>
    </p:spTree>
    <p:extLst>
      <p:ext uri="{BB962C8B-B14F-4D97-AF65-F5344CB8AC3E}">
        <p14:creationId xmlns:p14="http://schemas.microsoft.com/office/powerpoint/2010/main" val="277289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54DD3-FC56-443D-A2CD-EE8BC196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503583"/>
            <a:ext cx="9265810" cy="1350171"/>
          </a:xfrm>
        </p:spPr>
        <p:txBody>
          <a:bodyPr>
            <a:normAutofit/>
          </a:bodyPr>
          <a:lstStyle/>
          <a:p>
            <a:r>
              <a:rPr lang="es-ES" sz="2800" dirty="0"/>
              <a:t>Tecnologías poco probadas y cada vez más costosas son implantadas de forma acelerada en el SNS con el respaldo de los gobiernos de las CCAA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B85DB-3B74-42E9-92CE-4E73C6B0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43" y="2333787"/>
            <a:ext cx="9806609" cy="2702042"/>
          </a:xfrm>
        </p:spPr>
        <p:txBody>
          <a:bodyPr>
            <a:normAutofit/>
          </a:bodyPr>
          <a:lstStyle/>
          <a:p>
            <a:r>
              <a:rPr lang="es-ES" dirty="0"/>
              <a:t>El objetivo de las empresas es hacer dependientes a las personas, sanas o enfermas, de la tecnología médica, para detectar cualquier variación en su organismo o en su genoma, realizar ensayos clínicos y comercializar nuevas productos, que se utilizarán en cribados y tratamientos precoces, cuya adherencia se encargarán de vigilar y cuyos efectos adversos se encargarán de minimizar, mediante el control de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28564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87D72E7-C8D6-430B-BF1E-D5A84C01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53" y="458148"/>
            <a:ext cx="9292330" cy="747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2400" dirty="0"/>
              <a:t>El mercado de las tecnologías sanitarias se dispara con la crisis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46EA7D-D6D4-43C9-82F2-10E991DA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6" y="1684427"/>
            <a:ext cx="10946294" cy="4173033"/>
          </a:xfrm>
        </p:spPr>
        <p:txBody>
          <a:bodyPr>
            <a:normAutofit/>
          </a:bodyPr>
          <a:lstStyle/>
          <a:p>
            <a:r>
              <a:rPr lang="es-ES" dirty="0"/>
              <a:t>Gracias a la obsolescencia: ciclo de vida tan corto como 24-48 meses hasta que las empresas lancen una innovación: </a:t>
            </a:r>
            <a:r>
              <a:rPr lang="es-ES" i="1" dirty="0"/>
              <a:t>En 2014 se solicitaron más patentes en el campo de la tecnología médica (11.124) que en cualquier otro tipo de tecnología, incluida la comunicación digital (10.018), la biotecnología (5.905) y la industria farmacéutica (5.270).</a:t>
            </a:r>
          </a:p>
          <a:p>
            <a:r>
              <a:rPr lang="es-ES" dirty="0"/>
              <a:t>El envejecimiento de la población y de la epidemia de enfermedades crónicas</a:t>
            </a:r>
          </a:p>
          <a:p>
            <a:r>
              <a:rPr lang="es-ES" dirty="0"/>
              <a:t>La sustitución de la AP y de los cuidados por la asistencia domiciliaria basada en las tecnologías y la e-salud</a:t>
            </a:r>
          </a:p>
          <a:p>
            <a:r>
              <a:rPr lang="es-ES" dirty="0"/>
              <a:t>La telemedicina como sustitución de profesionales, no como herramienta complementaria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48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FBFB4-33A7-47A7-8BFE-6E3D66E6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39" y="286845"/>
            <a:ext cx="9780943" cy="1184147"/>
          </a:xfrm>
        </p:spPr>
        <p:txBody>
          <a:bodyPr>
            <a:normAutofit/>
          </a:bodyPr>
          <a:lstStyle/>
          <a:p>
            <a:r>
              <a:rPr lang="es-ES" dirty="0"/>
              <a:t> Y la medicina personalizada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2D0D2-0F4F-4EEA-8B6D-4FF3D6FA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90" y="2027582"/>
            <a:ext cx="11440139" cy="311426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900" dirty="0"/>
              <a:t>Que no pretende centrar la atención en los que más lo necesitan, sino analizar con costosas pruebas el genoma y el proteoma de los pacientes, en búsqueda de marcadores biológicos que apunten a distintas enfermedades (cáncer, EA…) que dispararán la demanda preventiva de costosos fármacos y tecnologías.</a:t>
            </a:r>
          </a:p>
          <a:p>
            <a:pPr algn="just"/>
            <a:r>
              <a:rPr lang="es-ES" sz="1900" dirty="0"/>
              <a:t>La cesión de hospitales públicos (</a:t>
            </a:r>
            <a:r>
              <a:rPr lang="es-ES" sz="1900" dirty="0" err="1"/>
              <a:t>Fresenius</a:t>
            </a:r>
            <a:r>
              <a:rPr lang="es-ES" sz="1900" dirty="0"/>
              <a:t>, </a:t>
            </a:r>
            <a:r>
              <a:rPr lang="es-ES" sz="1900" dirty="0" err="1"/>
              <a:t>Centene</a:t>
            </a:r>
            <a:r>
              <a:rPr lang="es-ES" sz="1900" dirty="0"/>
              <a:t>) la infiltración del sistema por parte de la IF, la gestión de la HCE por parte de Indra e IBM, de los equipos de AT por Siemens, GE y de otros actores como la FAO, los registros de cáncer y de tumores en manos de fundaciones privadas vinculadas a la industria (AECC/Fundación Josep carreras/FRIAT) permite el control de los datos de los pacientes por parte de las empresas: </a:t>
            </a:r>
            <a:r>
              <a:rPr lang="es-ES" sz="1900" b="1" i="1" dirty="0"/>
              <a:t>Datos públicos abiertos frente a la propiedad intelectual privada</a:t>
            </a:r>
            <a:r>
              <a:rPr lang="es-ES" sz="19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09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20049E-AF53-4AC6-93E5-3A4CC8B6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40" y="457397"/>
            <a:ext cx="3419364" cy="1674791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ECAE27-A5B5-49B6-BC89-89638632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1002" y="2164296"/>
            <a:ext cx="5876925" cy="3267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CC40EB-EB08-4DC8-808B-EADF2E94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2" y="2474838"/>
            <a:ext cx="5603845" cy="20665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0E5CD0-EFCC-457A-BFFF-31B8D0A04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566" y="4541347"/>
            <a:ext cx="1138494" cy="1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5CF9A-C3CC-43BD-B116-6DCCFE8B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8" y="636105"/>
            <a:ext cx="10005391" cy="6891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Las grandes empresas tecnológicas se unen a los gigantes Apple e IBM, que exigen su parte</a:t>
            </a:r>
            <a:br>
              <a:rPr lang="es-E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s-ES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3F1BB-A6B8-42B2-9EFD-70086E28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28" y="1709531"/>
            <a:ext cx="11138453" cy="4200939"/>
          </a:xfrm>
        </p:spPr>
        <p:txBody>
          <a:bodyPr>
            <a:normAutofit fontScale="92500"/>
          </a:bodyPr>
          <a:lstStyle/>
          <a:p>
            <a:r>
              <a:rPr lang="es-ES" dirty="0"/>
              <a:t>IBM está enseñando a su supercomputadora Watson a interpretar imágenes médicas. Trata de influir en el informe radiológico (informes tipo) para facilitar el procesamiento de los datos de la población mundial.</a:t>
            </a:r>
          </a:p>
          <a:p>
            <a:r>
              <a:rPr lang="es-ES" dirty="0"/>
              <a:t>Apple ha lanzado una aplicación para facilitar la inclusión de los pacientes en los ensayos clínicos.</a:t>
            </a:r>
          </a:p>
          <a:p>
            <a:r>
              <a:rPr lang="es-ES" dirty="0"/>
              <a:t>Empresas tecnológica y Google trabajan en lentes de contacto inteligentes, para medir niveles de glucosa o de alcohol en sangre, en conexión con dispositivos para procesar la información </a:t>
            </a:r>
          </a:p>
          <a:p>
            <a:r>
              <a:rPr lang="es-ES" dirty="0"/>
              <a:t>Medtronic e IBM Watson han desarrollado una aplicación para detectar ataques de hipoglucemia dos horas antes de que se produzcan…</a:t>
            </a:r>
          </a:p>
          <a:p>
            <a:r>
              <a:rPr lang="es-ES" dirty="0"/>
              <a:t>Se espera un crecimiento de 6%-7% anual, una bonanza comparable, según las empresas tecnológicas, a la de la industria automovilística de hace 25 años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667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84809-4A21-4612-A7CD-800C8501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312" y="380451"/>
            <a:ext cx="9809166" cy="66647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Un negocio descomunal a nivel mundial que coparán un oligopolio de multinacionales:</a:t>
            </a:r>
            <a:br>
              <a:rPr lang="es-ES" sz="1800" b="1" dirty="0">
                <a:solidFill>
                  <a:schemeClr val="bg1"/>
                </a:solidFill>
              </a:rPr>
            </a:br>
            <a:r>
              <a:rPr lang="es-ES" sz="1800" b="1" dirty="0">
                <a:solidFill>
                  <a:schemeClr val="bg1"/>
                </a:solidFill>
              </a:rPr>
              <a:t>Medtronic (USA), </a:t>
            </a:r>
            <a:r>
              <a:rPr lang="es-ES" sz="1800" b="1" dirty="0" err="1">
                <a:solidFill>
                  <a:schemeClr val="bg1"/>
                </a:solidFill>
              </a:rPr>
              <a:t>Jonhson&amp;Jonhson</a:t>
            </a:r>
            <a:r>
              <a:rPr lang="es-ES" sz="1800" b="1" dirty="0">
                <a:solidFill>
                  <a:schemeClr val="bg1"/>
                </a:solidFill>
              </a:rPr>
              <a:t> (USA) IBM (USA) y Siemens y </a:t>
            </a:r>
            <a:r>
              <a:rPr lang="es-ES" sz="1800" b="1" dirty="0" err="1">
                <a:solidFill>
                  <a:schemeClr val="bg1"/>
                </a:solidFill>
              </a:rPr>
              <a:t>Fresenius</a:t>
            </a:r>
            <a:r>
              <a:rPr lang="es-ES" sz="1800" b="1" dirty="0">
                <a:solidFill>
                  <a:schemeClr val="bg1"/>
                </a:solidFill>
              </a:rPr>
              <a:t> (Alemania)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05E405-E300-44C5-B603-E6CA59E0A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512" y="1303077"/>
            <a:ext cx="8894766" cy="45176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F7E65E-AD71-4084-804A-FA88B52DFFBB}"/>
              </a:ext>
            </a:extLst>
          </p:cNvPr>
          <p:cNvSpPr txBox="1"/>
          <p:nvPr/>
        </p:nvSpPr>
        <p:spPr>
          <a:xfrm flipH="1">
            <a:off x="331303" y="6311828"/>
            <a:ext cx="1170167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Son las grandes multinacionales concesionarias de nuestro SNS, con sede en otros países o en paraísos fiscales </a:t>
            </a:r>
          </a:p>
        </p:txBody>
      </p:sp>
    </p:spTree>
    <p:extLst>
      <p:ext uri="{BB962C8B-B14F-4D97-AF65-F5344CB8AC3E}">
        <p14:creationId xmlns:p14="http://schemas.microsoft.com/office/powerpoint/2010/main" val="230662305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4462</TotalTime>
  <Words>2190</Words>
  <Application>Microsoft Office PowerPoint</Application>
  <PresentationFormat>Panorámica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Andalus</vt:lpstr>
      <vt:lpstr>Aparajita</vt:lpstr>
      <vt:lpstr>Arial</vt:lpstr>
      <vt:lpstr>Palatino Linotype</vt:lpstr>
      <vt:lpstr>Galería</vt:lpstr>
      <vt:lpstr>La Jungla tecnológica</vt:lpstr>
      <vt:lpstr>Tecnología Sanitaria</vt:lpstr>
      <vt:lpstr> Teóricamente las tecnologías sanitarias y los equipos médicos son herramientas necesarias para facilitar la atención sanitaria e incrementar su calidad. Sin embargo se han convertido en el principal nicho de negocio y en la principal causa de ineficiencia e insostenibilidad del SNS</vt:lpstr>
      <vt:lpstr>Tecnologías poco probadas y cada vez más costosas son implantadas de forma acelerada en el SNS con el respaldo de los gobiernos de las CCAA</vt:lpstr>
      <vt:lpstr>El mercado de las tecnologías sanitarias se dispara con la crisis</vt:lpstr>
      <vt:lpstr> Y la medicina personalizada </vt:lpstr>
      <vt:lpstr>Presentación de PowerPoint</vt:lpstr>
      <vt:lpstr>Las grandes empresas tecnológicas se unen a los gigantes Apple e IBM, que exigen su parte </vt:lpstr>
      <vt:lpstr>Un negocio descomunal a nivel mundial que coparán un oligopolio de multinacionales: Medtronic (USA), Jonhson&amp;Jonhson (USA) IBM (USA) y Siemens y Fresenius (Alemania)</vt:lpstr>
      <vt:lpstr>Presentación de PowerPoint</vt:lpstr>
      <vt:lpstr>Esta cesión de servicios, desprotección de datos y enorme consumo de recursos, al menos debería implicar una fuerte mejora de los resultados en salud</vt:lpstr>
      <vt:lpstr>La VPM y la iatrogenia se repiten. Los profesionales desconocen sus propios errores</vt:lpstr>
      <vt:lpstr>La radiación excesiva es perjudicial, especialmente si no está justificada</vt:lpstr>
      <vt:lpstr>Presentación de PowerPoint</vt:lpstr>
      <vt:lpstr>Presentación de PowerPoint</vt:lpstr>
      <vt:lpstr>¿El tratamiento con RT está siempre justificado?</vt:lpstr>
      <vt:lpstr>Cáncer de mama</vt:lpstr>
      <vt:lpstr>Cáncer de próstata </vt:lpstr>
      <vt:lpstr>Cáncer de tiroides</vt:lpstr>
      <vt:lpstr>La financiación refleja la situación</vt:lpstr>
      <vt:lpstr>Y el gasto innecesario</vt:lpstr>
      <vt:lpstr>Presentación de PowerPoint</vt:lpstr>
      <vt:lpstr>Presentación de PowerPoint</vt:lpstr>
      <vt:lpstr>Uno de los principales lobbies privatizadores de nuestra sanidad es la formada por sus propios directivos, SEDISA</vt:lpstr>
      <vt:lpstr>Presentación de PowerPoint</vt:lpstr>
      <vt:lpstr>Presentación de PowerPoint</vt:lpstr>
      <vt:lpstr>Presentación de PowerPoint</vt:lpstr>
      <vt:lpstr>Está gestión es ineficiente. A más consumo en fármacos y tecnologías más carga de enfermedad y peores indicadores en salud.  </vt:lpstr>
      <vt:lpstr>La ley de garantías, la última gran baza conseguida por la Industria Sanitaria,  blinda su posición estratégica futura</vt:lpstr>
      <vt:lpstr>Nuestro SNS se encuentra en grave riesgo y con ello la salud de a población, por los recortes… pero no solo por los recortes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Jungla tecnológica</dc:title>
  <dc:creator>USUARIO</dc:creator>
  <cp:lastModifiedBy>USUARIO</cp:lastModifiedBy>
  <cp:revision>194</cp:revision>
  <dcterms:created xsi:type="dcterms:W3CDTF">2018-01-03T18:48:07Z</dcterms:created>
  <dcterms:modified xsi:type="dcterms:W3CDTF">2018-01-20T07:28:44Z</dcterms:modified>
</cp:coreProperties>
</file>