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5"/>
  </p:notesMasterIdLst>
  <p:sldIdLst>
    <p:sldId id="256" r:id="rId2"/>
    <p:sldId id="258" r:id="rId3"/>
    <p:sldId id="259" r:id="rId4"/>
    <p:sldId id="420" r:id="rId5"/>
    <p:sldId id="421" r:id="rId6"/>
    <p:sldId id="422" r:id="rId7"/>
    <p:sldId id="257" r:id="rId8"/>
    <p:sldId id="260" r:id="rId9"/>
    <p:sldId id="267" r:id="rId10"/>
    <p:sldId id="274" r:id="rId11"/>
    <p:sldId id="275" r:id="rId12"/>
    <p:sldId id="328" r:id="rId13"/>
    <p:sldId id="277" r:id="rId14"/>
    <p:sldId id="326" r:id="rId15"/>
    <p:sldId id="284" r:id="rId16"/>
    <p:sldId id="289" r:id="rId17"/>
    <p:sldId id="285" r:id="rId18"/>
    <p:sldId id="282" r:id="rId19"/>
    <p:sldId id="283" r:id="rId20"/>
    <p:sldId id="287" r:id="rId21"/>
    <p:sldId id="298" r:id="rId22"/>
    <p:sldId id="288" r:id="rId23"/>
    <p:sldId id="290" r:id="rId24"/>
    <p:sldId id="341" r:id="rId25"/>
    <p:sldId id="291" r:id="rId26"/>
    <p:sldId id="427" r:id="rId27"/>
    <p:sldId id="292" r:id="rId28"/>
    <p:sldId id="414" r:id="rId29"/>
    <p:sldId id="346" r:id="rId30"/>
    <p:sldId id="297" r:id="rId31"/>
    <p:sldId id="299" r:id="rId32"/>
    <p:sldId id="301" r:id="rId33"/>
    <p:sldId id="348" r:id="rId34"/>
    <p:sldId id="349" r:id="rId35"/>
    <p:sldId id="347" r:id="rId36"/>
    <p:sldId id="300" r:id="rId37"/>
    <p:sldId id="302" r:id="rId38"/>
    <p:sldId id="303" r:id="rId39"/>
    <p:sldId id="305" r:id="rId40"/>
    <p:sldId id="331" r:id="rId41"/>
    <p:sldId id="306" r:id="rId42"/>
    <p:sldId id="304" r:id="rId43"/>
    <p:sldId id="368" r:id="rId44"/>
    <p:sldId id="369" r:id="rId45"/>
    <p:sldId id="426" r:id="rId46"/>
    <p:sldId id="370" r:id="rId47"/>
    <p:sldId id="371" r:id="rId48"/>
    <p:sldId id="372" r:id="rId49"/>
    <p:sldId id="374" r:id="rId50"/>
    <p:sldId id="382" r:id="rId51"/>
    <p:sldId id="383" r:id="rId52"/>
    <p:sldId id="377" r:id="rId53"/>
    <p:sldId id="376" r:id="rId54"/>
    <p:sldId id="378" r:id="rId55"/>
    <p:sldId id="384" r:id="rId56"/>
    <p:sldId id="380" r:id="rId57"/>
    <p:sldId id="386" r:id="rId58"/>
    <p:sldId id="393" r:id="rId59"/>
    <p:sldId id="387" r:id="rId60"/>
    <p:sldId id="400" r:id="rId61"/>
    <p:sldId id="425" r:id="rId62"/>
    <p:sldId id="423" r:id="rId63"/>
    <p:sldId id="409" r:id="rId64"/>
    <p:sldId id="321" r:id="rId65"/>
    <p:sldId id="322" r:id="rId66"/>
    <p:sldId id="323" r:id="rId67"/>
    <p:sldId id="324" r:id="rId68"/>
    <p:sldId id="345" r:id="rId69"/>
    <p:sldId id="350" r:id="rId70"/>
    <p:sldId id="351" r:id="rId71"/>
    <p:sldId id="356" r:id="rId72"/>
    <p:sldId id="360" r:id="rId73"/>
    <p:sldId id="363" r:id="rId74"/>
    <p:sldId id="364" r:id="rId75"/>
    <p:sldId id="365" r:id="rId76"/>
    <p:sldId id="394" r:id="rId77"/>
    <p:sldId id="395" r:id="rId78"/>
    <p:sldId id="396" r:id="rId79"/>
    <p:sldId id="397" r:id="rId80"/>
    <p:sldId id="398" r:id="rId81"/>
    <p:sldId id="399" r:id="rId82"/>
    <p:sldId id="404" r:id="rId83"/>
    <p:sldId id="405" r:id="rId84"/>
    <p:sldId id="406" r:id="rId85"/>
    <p:sldId id="410" r:id="rId86"/>
    <p:sldId id="411" r:id="rId87"/>
    <p:sldId id="412" r:id="rId88"/>
    <p:sldId id="413" r:id="rId89"/>
    <p:sldId id="415" r:id="rId90"/>
    <p:sldId id="416" r:id="rId91"/>
    <p:sldId id="417" r:id="rId92"/>
    <p:sldId id="418" r:id="rId93"/>
    <p:sldId id="419" r:id="rId94"/>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7" d="100"/>
          <a:sy n="97" d="100"/>
        </p:scale>
        <p:origin x="-123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notesMaster" Target="notesMasters/notesMaster1.xml"/><Relationship Id="rId96" Type="http://schemas.openxmlformats.org/officeDocument/2006/relationships/printerSettings" Target="printerSettings/printerSettings1.bin"/><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1DF243-73B4-754E-B3E1-F6AB142A1320}" type="datetimeFigureOut">
              <a:rPr lang="es-ES" smtClean="0"/>
              <a:t>24/10/18</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2DC87B-BAB0-AE4C-B8CC-4B2B5E6B2D82}" type="slidenum">
              <a:rPr lang="es-ES" smtClean="0"/>
              <a:t>‹Nr.›</a:t>
            </a:fld>
            <a:endParaRPr lang="es-ES"/>
          </a:p>
        </p:txBody>
      </p:sp>
    </p:spTree>
    <p:extLst>
      <p:ext uri="{BB962C8B-B14F-4D97-AF65-F5344CB8AC3E}">
        <p14:creationId xmlns:p14="http://schemas.microsoft.com/office/powerpoint/2010/main" val="35059018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`ROCESO DE CAPTURA DE LA CIENCIA</a:t>
            </a:r>
            <a:endParaRPr lang="es-ES" dirty="0"/>
          </a:p>
        </p:txBody>
      </p:sp>
      <p:sp>
        <p:nvSpPr>
          <p:cNvPr id="4" name="Marcador de número de diapositiva 3"/>
          <p:cNvSpPr>
            <a:spLocks noGrp="1"/>
          </p:cNvSpPr>
          <p:nvPr>
            <p:ph type="sldNum" sz="quarter" idx="10"/>
          </p:nvPr>
        </p:nvSpPr>
        <p:spPr/>
        <p:txBody>
          <a:bodyPr/>
          <a:lstStyle/>
          <a:p>
            <a:fld id="{4B2DC87B-BAB0-AE4C-B8CC-4B2B5E6B2D82}" type="slidenum">
              <a:rPr lang="es-ES" smtClean="0"/>
              <a:t>15</a:t>
            </a:fld>
            <a:endParaRPr lang="es-ES"/>
          </a:p>
        </p:txBody>
      </p:sp>
    </p:spTree>
    <p:extLst>
      <p:ext uri="{BB962C8B-B14F-4D97-AF65-F5344CB8AC3E}">
        <p14:creationId xmlns:p14="http://schemas.microsoft.com/office/powerpoint/2010/main" val="1071049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Por eso no extraña que</a:t>
            </a:r>
            <a:r>
              <a:rPr lang="mr-IN" dirty="0" smtClean="0"/>
              <a:t>…</a:t>
            </a:r>
            <a:endParaRPr lang="es-ES" dirty="0"/>
          </a:p>
        </p:txBody>
      </p:sp>
      <p:sp>
        <p:nvSpPr>
          <p:cNvPr id="4" name="Marcador de número de diapositiva 3"/>
          <p:cNvSpPr>
            <a:spLocks noGrp="1"/>
          </p:cNvSpPr>
          <p:nvPr>
            <p:ph type="sldNum" sz="quarter" idx="10"/>
          </p:nvPr>
        </p:nvSpPr>
        <p:spPr/>
        <p:txBody>
          <a:bodyPr/>
          <a:lstStyle/>
          <a:p>
            <a:fld id="{D4369A2B-AE9D-8D40-AA43-07309F64948F}" type="slidenum">
              <a:rPr lang="es-ES" smtClean="0"/>
              <a:t>72</a:t>
            </a:fld>
            <a:endParaRPr lang="es-ES"/>
          </a:p>
        </p:txBody>
      </p:sp>
    </p:spTree>
    <p:extLst>
      <p:ext uri="{BB962C8B-B14F-4D97-AF65-F5344CB8AC3E}">
        <p14:creationId xmlns:p14="http://schemas.microsoft.com/office/powerpoint/2010/main" val="1153848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 la actualidad, la innovación biomédica es el principal vehículo de privatización de la riqueza pública de las naciones y comunidades, mucho mayor que el rescate bancario u</a:t>
            </a:r>
            <a:r>
              <a:rPr lang="es-ES" baseline="0" dirty="0" smtClean="0"/>
              <a:t> otras estrategias de privatización sanitaria mucho más evidentes</a:t>
            </a:r>
            <a:r>
              <a:rPr lang="es-ES" dirty="0" smtClean="0"/>
              <a:t> </a:t>
            </a:r>
            <a:endParaRPr lang="es-ES" dirty="0"/>
          </a:p>
        </p:txBody>
      </p:sp>
      <p:sp>
        <p:nvSpPr>
          <p:cNvPr id="4" name="Marcador de número de diapositiva 3"/>
          <p:cNvSpPr>
            <a:spLocks noGrp="1"/>
          </p:cNvSpPr>
          <p:nvPr>
            <p:ph type="sldNum" sz="quarter" idx="10"/>
          </p:nvPr>
        </p:nvSpPr>
        <p:spPr/>
        <p:txBody>
          <a:bodyPr/>
          <a:lstStyle/>
          <a:p>
            <a:fld id="{1994CD2E-7F45-B343-A0FD-F0B61DB20B06}" type="slidenum">
              <a:rPr lang="es-ES" smtClean="0"/>
              <a:t>74</a:t>
            </a:fld>
            <a:endParaRPr lang="es-ES"/>
          </a:p>
        </p:txBody>
      </p:sp>
    </p:spTree>
    <p:extLst>
      <p:ext uri="{BB962C8B-B14F-4D97-AF65-F5344CB8AC3E}">
        <p14:creationId xmlns:p14="http://schemas.microsoft.com/office/powerpoint/2010/main" val="240202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 la actualidad, la innovación biomédica es el principal vehículo de privatización de la riqueza pública de las naciones y comunidades, mucho mayor que el rescate bancario u</a:t>
            </a:r>
            <a:r>
              <a:rPr lang="es-ES" baseline="0" dirty="0" smtClean="0"/>
              <a:t> otras estrategias de privatización sanitaria mucho más evidentes</a:t>
            </a:r>
            <a:r>
              <a:rPr lang="es-ES" dirty="0" smtClean="0"/>
              <a:t> </a:t>
            </a:r>
            <a:endParaRPr lang="es-ES" dirty="0"/>
          </a:p>
        </p:txBody>
      </p:sp>
      <p:sp>
        <p:nvSpPr>
          <p:cNvPr id="4" name="Marcador de número de diapositiva 3"/>
          <p:cNvSpPr>
            <a:spLocks noGrp="1"/>
          </p:cNvSpPr>
          <p:nvPr>
            <p:ph type="sldNum" sz="quarter" idx="10"/>
          </p:nvPr>
        </p:nvSpPr>
        <p:spPr/>
        <p:txBody>
          <a:bodyPr/>
          <a:lstStyle/>
          <a:p>
            <a:fld id="{1994CD2E-7F45-B343-A0FD-F0B61DB20B06}" type="slidenum">
              <a:rPr lang="es-ES" smtClean="0"/>
              <a:t>75</a:t>
            </a:fld>
            <a:endParaRPr lang="es-ES"/>
          </a:p>
        </p:txBody>
      </p:sp>
    </p:spTree>
    <p:extLst>
      <p:ext uri="{BB962C8B-B14F-4D97-AF65-F5344CB8AC3E}">
        <p14:creationId xmlns:p14="http://schemas.microsoft.com/office/powerpoint/2010/main" val="240202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007945C-FF8D-1E42-9AAE-D2DACE232C7E}" type="slidenum">
              <a:rPr lang="es-ES" smtClean="0"/>
              <a:t>84</a:t>
            </a:fld>
            <a:endParaRPr lang="es-ES"/>
          </a:p>
        </p:txBody>
      </p:sp>
    </p:spTree>
    <p:extLst>
      <p:ext uri="{BB962C8B-B14F-4D97-AF65-F5344CB8AC3E}">
        <p14:creationId xmlns:p14="http://schemas.microsoft.com/office/powerpoint/2010/main" val="3054146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688B1954-6E89-C14D-8696-A89874FFDBC8}" type="datetimeFigureOut">
              <a:rPr lang="es-ES" smtClean="0"/>
              <a:t>24/10/18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07BE0DF-7FCA-1941-9ED1-036C23FA4893}" type="slidenum">
              <a:rPr lang="es-ES" smtClean="0"/>
              <a:t>‹Nr.›</a:t>
            </a:fld>
            <a:endParaRPr lang="es-ES"/>
          </a:p>
        </p:txBody>
      </p:sp>
    </p:spTree>
    <p:extLst>
      <p:ext uri="{BB962C8B-B14F-4D97-AF65-F5344CB8AC3E}">
        <p14:creationId xmlns:p14="http://schemas.microsoft.com/office/powerpoint/2010/main" val="586348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88B1954-6E89-C14D-8696-A89874FFDBC8}" type="datetimeFigureOut">
              <a:rPr lang="es-ES" smtClean="0"/>
              <a:t>24/10/18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07BE0DF-7FCA-1941-9ED1-036C23FA4893}" type="slidenum">
              <a:rPr lang="es-ES" smtClean="0"/>
              <a:t>‹Nr.›</a:t>
            </a:fld>
            <a:endParaRPr lang="es-ES"/>
          </a:p>
        </p:txBody>
      </p:sp>
    </p:spTree>
    <p:extLst>
      <p:ext uri="{BB962C8B-B14F-4D97-AF65-F5344CB8AC3E}">
        <p14:creationId xmlns:p14="http://schemas.microsoft.com/office/powerpoint/2010/main" val="1220169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88B1954-6E89-C14D-8696-A89874FFDBC8}" type="datetimeFigureOut">
              <a:rPr lang="es-ES" smtClean="0"/>
              <a:t>24/10/18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07BE0DF-7FCA-1941-9ED1-036C23FA4893}" type="slidenum">
              <a:rPr lang="es-ES" smtClean="0"/>
              <a:t>‹Nr.›</a:t>
            </a:fld>
            <a:endParaRPr lang="es-ES"/>
          </a:p>
        </p:txBody>
      </p:sp>
    </p:spTree>
    <p:extLst>
      <p:ext uri="{BB962C8B-B14F-4D97-AF65-F5344CB8AC3E}">
        <p14:creationId xmlns:p14="http://schemas.microsoft.com/office/powerpoint/2010/main" val="1566501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88B1954-6E89-C14D-8696-A89874FFDBC8}" type="datetimeFigureOut">
              <a:rPr lang="es-ES" smtClean="0"/>
              <a:t>24/10/18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07BE0DF-7FCA-1941-9ED1-036C23FA4893}" type="slidenum">
              <a:rPr lang="es-ES" smtClean="0"/>
              <a:t>‹Nr.›</a:t>
            </a:fld>
            <a:endParaRPr lang="es-ES"/>
          </a:p>
        </p:txBody>
      </p:sp>
    </p:spTree>
    <p:extLst>
      <p:ext uri="{BB962C8B-B14F-4D97-AF65-F5344CB8AC3E}">
        <p14:creationId xmlns:p14="http://schemas.microsoft.com/office/powerpoint/2010/main" val="2047694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688B1954-6E89-C14D-8696-A89874FFDBC8}" type="datetimeFigureOut">
              <a:rPr lang="es-ES" smtClean="0"/>
              <a:t>24/10/18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07BE0DF-7FCA-1941-9ED1-036C23FA4893}" type="slidenum">
              <a:rPr lang="es-ES" smtClean="0"/>
              <a:t>‹Nr.›</a:t>
            </a:fld>
            <a:endParaRPr lang="es-ES"/>
          </a:p>
        </p:txBody>
      </p:sp>
    </p:spTree>
    <p:extLst>
      <p:ext uri="{BB962C8B-B14F-4D97-AF65-F5344CB8AC3E}">
        <p14:creationId xmlns:p14="http://schemas.microsoft.com/office/powerpoint/2010/main" val="198601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688B1954-6E89-C14D-8696-A89874FFDBC8}" type="datetimeFigureOut">
              <a:rPr lang="es-ES" smtClean="0"/>
              <a:t>24/10/18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07BE0DF-7FCA-1941-9ED1-036C23FA4893}" type="slidenum">
              <a:rPr lang="es-ES" smtClean="0"/>
              <a:t>‹Nr.›</a:t>
            </a:fld>
            <a:endParaRPr lang="es-ES"/>
          </a:p>
        </p:txBody>
      </p:sp>
    </p:spTree>
    <p:extLst>
      <p:ext uri="{BB962C8B-B14F-4D97-AF65-F5344CB8AC3E}">
        <p14:creationId xmlns:p14="http://schemas.microsoft.com/office/powerpoint/2010/main" val="403998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688B1954-6E89-C14D-8696-A89874FFDBC8}" type="datetimeFigureOut">
              <a:rPr lang="es-ES" smtClean="0"/>
              <a:t>24/10/18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307BE0DF-7FCA-1941-9ED1-036C23FA4893}" type="slidenum">
              <a:rPr lang="es-ES" smtClean="0"/>
              <a:t>‹Nr.›</a:t>
            </a:fld>
            <a:endParaRPr lang="es-ES"/>
          </a:p>
        </p:txBody>
      </p:sp>
    </p:spTree>
    <p:extLst>
      <p:ext uri="{BB962C8B-B14F-4D97-AF65-F5344CB8AC3E}">
        <p14:creationId xmlns:p14="http://schemas.microsoft.com/office/powerpoint/2010/main" val="337738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688B1954-6E89-C14D-8696-A89874FFDBC8}" type="datetimeFigureOut">
              <a:rPr lang="es-ES" smtClean="0"/>
              <a:t>24/10/18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307BE0DF-7FCA-1941-9ED1-036C23FA4893}" type="slidenum">
              <a:rPr lang="es-ES" smtClean="0"/>
              <a:t>‹Nr.›</a:t>
            </a:fld>
            <a:endParaRPr lang="es-ES"/>
          </a:p>
        </p:txBody>
      </p:sp>
    </p:spTree>
    <p:extLst>
      <p:ext uri="{BB962C8B-B14F-4D97-AF65-F5344CB8AC3E}">
        <p14:creationId xmlns:p14="http://schemas.microsoft.com/office/powerpoint/2010/main" val="1786168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88B1954-6E89-C14D-8696-A89874FFDBC8}" type="datetimeFigureOut">
              <a:rPr lang="es-ES" smtClean="0"/>
              <a:t>24/10/18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307BE0DF-7FCA-1941-9ED1-036C23FA4893}" type="slidenum">
              <a:rPr lang="es-ES" smtClean="0"/>
              <a:t>‹Nr.›</a:t>
            </a:fld>
            <a:endParaRPr lang="es-ES"/>
          </a:p>
        </p:txBody>
      </p:sp>
    </p:spTree>
    <p:extLst>
      <p:ext uri="{BB962C8B-B14F-4D97-AF65-F5344CB8AC3E}">
        <p14:creationId xmlns:p14="http://schemas.microsoft.com/office/powerpoint/2010/main" val="1569083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688B1954-6E89-C14D-8696-A89874FFDBC8}" type="datetimeFigureOut">
              <a:rPr lang="es-ES" smtClean="0"/>
              <a:t>24/10/18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07BE0DF-7FCA-1941-9ED1-036C23FA4893}" type="slidenum">
              <a:rPr lang="es-ES" smtClean="0"/>
              <a:t>‹Nr.›</a:t>
            </a:fld>
            <a:endParaRPr lang="es-ES"/>
          </a:p>
        </p:txBody>
      </p:sp>
    </p:spTree>
    <p:extLst>
      <p:ext uri="{BB962C8B-B14F-4D97-AF65-F5344CB8AC3E}">
        <p14:creationId xmlns:p14="http://schemas.microsoft.com/office/powerpoint/2010/main" val="1568781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688B1954-6E89-C14D-8696-A89874FFDBC8}" type="datetimeFigureOut">
              <a:rPr lang="es-ES" smtClean="0"/>
              <a:t>24/10/18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07BE0DF-7FCA-1941-9ED1-036C23FA4893}" type="slidenum">
              <a:rPr lang="es-ES" smtClean="0"/>
              <a:t>‹Nr.›</a:t>
            </a:fld>
            <a:endParaRPr lang="es-ES"/>
          </a:p>
        </p:txBody>
      </p:sp>
    </p:spTree>
    <p:extLst>
      <p:ext uri="{BB962C8B-B14F-4D97-AF65-F5344CB8AC3E}">
        <p14:creationId xmlns:p14="http://schemas.microsoft.com/office/powerpoint/2010/main" val="30731639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8B1954-6E89-C14D-8696-A89874FFDBC8}" type="datetimeFigureOut">
              <a:rPr lang="es-ES" smtClean="0"/>
              <a:t>24/10/18</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BE0DF-7FCA-1941-9ED1-036C23FA4893}" type="slidenum">
              <a:rPr lang="es-ES" smtClean="0"/>
              <a:t>‹Nr.›</a:t>
            </a:fld>
            <a:endParaRPr lang="es-ES"/>
          </a:p>
        </p:txBody>
      </p:sp>
    </p:spTree>
    <p:extLst>
      <p:ext uri="{BB962C8B-B14F-4D97-AF65-F5344CB8AC3E}">
        <p14:creationId xmlns:p14="http://schemas.microsoft.com/office/powerpoint/2010/main" val="3007554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emf"/><Relationship Id="rId3" Type="http://schemas.openxmlformats.org/officeDocument/2006/relationships/image" Target="../media/image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 Id="rId3"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hyperlink" Target="http://www.nogracias.eu/" TargetMode="External"/><Relationship Id="rId4" Type="http://schemas.openxmlformats.org/officeDocument/2006/relationships/hyperlink" Target="mailto:abelnovoajurado@gmail.com" TargetMode="External"/><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hyperlink" Target="http://www.nogracias.eu/" TargetMode="External"/><Relationship Id="rId4" Type="http://schemas.openxmlformats.org/officeDocument/2006/relationships/hyperlink" Target="mailto:abelnovoajurado@gmail.com" TargetMode="External"/><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0.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72.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2.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77.png"/></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 Id="rId3" Type="http://schemas.openxmlformats.org/officeDocument/2006/relationships/image" Target="../media/image8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emf"/></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png"/><Relationship Id="rId3" Type="http://schemas.openxmlformats.org/officeDocument/2006/relationships/image" Target="../media/image8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 Id="rId3" Type="http://schemas.openxmlformats.org/officeDocument/2006/relationships/image" Target="../media/image9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3678885"/>
            <a:ext cx="7772400" cy="1470025"/>
          </a:xfrm>
        </p:spPr>
        <p:txBody>
          <a:bodyPr>
            <a:noAutofit/>
          </a:bodyPr>
          <a:lstStyle/>
          <a:p>
            <a:r>
              <a:rPr lang="es-ES" sz="4000" dirty="0" smtClean="0"/>
              <a:t>El movimiento profesional por la transparencia</a:t>
            </a:r>
            <a:endParaRPr lang="es-ES" sz="4000" dirty="0"/>
          </a:p>
        </p:txBody>
      </p:sp>
      <p:sp>
        <p:nvSpPr>
          <p:cNvPr id="3" name="Subtítulo 2"/>
          <p:cNvSpPr>
            <a:spLocks noGrp="1"/>
          </p:cNvSpPr>
          <p:nvPr>
            <p:ph type="subTitle" idx="1"/>
          </p:nvPr>
        </p:nvSpPr>
        <p:spPr>
          <a:xfrm>
            <a:off x="1" y="1849223"/>
            <a:ext cx="9144000" cy="1026490"/>
          </a:xfrm>
        </p:spPr>
        <p:txBody>
          <a:bodyPr>
            <a:normAutofit/>
          </a:bodyPr>
          <a:lstStyle/>
          <a:p>
            <a:r>
              <a:rPr lang="es-ES" sz="2400" dirty="0" smtClean="0"/>
              <a:t>MESA: </a:t>
            </a:r>
          </a:p>
          <a:p>
            <a:r>
              <a:rPr lang="es-ES" sz="2400" dirty="0" smtClean="0"/>
              <a:t>Actitud ciudadana y profesional frente a los nuevos</a:t>
            </a:r>
            <a:r>
              <a:rPr lang="es-ES" sz="2400" dirty="0"/>
              <a:t> </a:t>
            </a:r>
            <a:r>
              <a:rPr lang="es-ES" sz="2400" dirty="0" smtClean="0"/>
              <a:t>medicamentos</a:t>
            </a:r>
          </a:p>
        </p:txBody>
      </p:sp>
      <p:pic>
        <p:nvPicPr>
          <p:cNvPr id="4" name="Imagen 3" descr="Captura de pantalla 2018-10-19 a las 18.25.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922"/>
            <a:ext cx="9144000" cy="1885005"/>
          </a:xfrm>
          <a:prstGeom prst="rect">
            <a:avLst/>
          </a:prstGeom>
        </p:spPr>
      </p:pic>
      <p:sp>
        <p:nvSpPr>
          <p:cNvPr id="5" name="Subtítulo 2"/>
          <p:cNvSpPr txBox="1">
            <a:spLocks/>
          </p:cNvSpPr>
          <p:nvPr/>
        </p:nvSpPr>
        <p:spPr>
          <a:xfrm>
            <a:off x="1582026" y="5148910"/>
            <a:ext cx="5982734" cy="102649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70000"/>
              </a:lnSpc>
            </a:pPr>
            <a:r>
              <a:rPr lang="es-ES" sz="2000" dirty="0" smtClean="0">
                <a:solidFill>
                  <a:srgbClr val="000000"/>
                </a:solidFill>
              </a:rPr>
              <a:t>Abel Novoa Jurado</a:t>
            </a:r>
          </a:p>
          <a:p>
            <a:pPr>
              <a:lnSpc>
                <a:spcPct val="70000"/>
              </a:lnSpc>
            </a:pPr>
            <a:r>
              <a:rPr lang="es-ES" sz="2000" dirty="0" smtClean="0">
                <a:solidFill>
                  <a:srgbClr val="000000"/>
                </a:solidFill>
              </a:rPr>
              <a:t>Médico de Familia</a:t>
            </a:r>
          </a:p>
          <a:p>
            <a:pPr>
              <a:lnSpc>
                <a:spcPct val="70000"/>
              </a:lnSpc>
            </a:pPr>
            <a:r>
              <a:rPr lang="es-ES" sz="2000" dirty="0" smtClean="0">
                <a:solidFill>
                  <a:srgbClr val="000000"/>
                </a:solidFill>
              </a:rPr>
              <a:t>Presidente de </a:t>
            </a:r>
            <a:r>
              <a:rPr lang="es-ES" sz="2000" dirty="0" err="1" smtClean="0">
                <a:solidFill>
                  <a:srgbClr val="000000"/>
                </a:solidFill>
              </a:rPr>
              <a:t>NoGracias</a:t>
            </a:r>
            <a:endParaRPr lang="es-ES" sz="2000" dirty="0" smtClean="0">
              <a:solidFill>
                <a:srgbClr val="000000"/>
              </a:solidFill>
            </a:endParaRPr>
          </a:p>
          <a:p>
            <a:pPr>
              <a:lnSpc>
                <a:spcPct val="70000"/>
              </a:lnSpc>
            </a:pPr>
            <a:r>
              <a:rPr lang="es-ES" sz="2000" dirty="0" smtClean="0">
                <a:solidFill>
                  <a:srgbClr val="000000"/>
                </a:solidFill>
              </a:rPr>
              <a:t>Vicepresidente ADSP-Región de Murcia</a:t>
            </a:r>
          </a:p>
          <a:p>
            <a:pPr>
              <a:lnSpc>
                <a:spcPct val="70000"/>
              </a:lnSpc>
            </a:pPr>
            <a:r>
              <a:rPr lang="es-ES" sz="2000" dirty="0" smtClean="0">
                <a:solidFill>
                  <a:srgbClr val="000000"/>
                </a:solidFill>
              </a:rPr>
              <a:t>Coordinador Grupo de Trabajo de Bioética SEMFYC </a:t>
            </a:r>
            <a:endParaRPr lang="es-ES" sz="3600" dirty="0">
              <a:solidFill>
                <a:srgbClr val="000000"/>
              </a:solidFill>
            </a:endParaRPr>
          </a:p>
        </p:txBody>
      </p:sp>
      <p:pic>
        <p:nvPicPr>
          <p:cNvPr id="7" name="Imagen 6" descr="Captura de pantalla 2018-10-19 a las 18.26.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150" y="5820274"/>
            <a:ext cx="1772722" cy="674287"/>
          </a:xfrm>
          <a:prstGeom prst="rect">
            <a:avLst/>
          </a:prstGeom>
        </p:spPr>
      </p:pic>
      <p:pic>
        <p:nvPicPr>
          <p:cNvPr id="8" name="Imagen 7" descr="Captura de pantalla 2018-10-19 a las 18.34.5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3476" y="5723200"/>
            <a:ext cx="749447" cy="771361"/>
          </a:xfrm>
          <a:prstGeom prst="rect">
            <a:avLst/>
          </a:prstGeom>
        </p:spPr>
      </p:pic>
      <p:sp>
        <p:nvSpPr>
          <p:cNvPr id="6" name="Rectángulo 5"/>
          <p:cNvSpPr/>
          <p:nvPr/>
        </p:nvSpPr>
        <p:spPr>
          <a:xfrm>
            <a:off x="267384" y="2827335"/>
            <a:ext cx="8690003" cy="830997"/>
          </a:xfrm>
          <a:prstGeom prst="rect">
            <a:avLst/>
          </a:prstGeom>
          <a:solidFill>
            <a:srgbClr val="FF0000"/>
          </a:solidFill>
          <a:ln>
            <a:solidFill>
              <a:srgbClr val="FF0000"/>
            </a:solidFill>
          </a:ln>
        </p:spPr>
        <p:txBody>
          <a:bodyPr wrap="square">
            <a:spAutoFit/>
          </a:bodyPr>
          <a:lstStyle/>
          <a:p>
            <a:pPr algn="ctr"/>
            <a:r>
              <a:rPr lang="es-ES" sz="2400" dirty="0">
                <a:solidFill>
                  <a:schemeClr val="bg1"/>
                </a:solidFill>
              </a:rPr>
              <a:t>¿Es posible reducir el gasto farmacéutico </a:t>
            </a:r>
            <a:endParaRPr lang="es-ES" sz="2400" dirty="0" smtClean="0">
              <a:solidFill>
                <a:schemeClr val="bg1"/>
              </a:solidFill>
            </a:endParaRPr>
          </a:p>
          <a:p>
            <a:pPr algn="ctr"/>
            <a:r>
              <a:rPr lang="es-ES" sz="2400" dirty="0" smtClean="0">
                <a:solidFill>
                  <a:schemeClr val="bg1"/>
                </a:solidFill>
              </a:rPr>
              <a:t>sin </a:t>
            </a:r>
            <a:r>
              <a:rPr lang="es-ES" sz="2400" dirty="0">
                <a:solidFill>
                  <a:schemeClr val="bg1"/>
                </a:solidFill>
              </a:rPr>
              <a:t>comprometer la calidad asistencial</a:t>
            </a:r>
            <a:r>
              <a:rPr lang="es-ES" sz="2400" dirty="0" smtClean="0">
                <a:solidFill>
                  <a:schemeClr val="bg1"/>
                </a:solidFill>
              </a:rPr>
              <a:t>?</a:t>
            </a:r>
            <a:endParaRPr lang="es-ES" sz="2400" dirty="0">
              <a:solidFill>
                <a:schemeClr val="bg1"/>
              </a:solidFill>
            </a:endParaRPr>
          </a:p>
        </p:txBody>
      </p:sp>
    </p:spTree>
    <p:extLst>
      <p:ext uri="{BB962C8B-B14F-4D97-AF65-F5344CB8AC3E}">
        <p14:creationId xmlns:p14="http://schemas.microsoft.com/office/powerpoint/2010/main" val="347194567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Imagen 1" descr="Imagen 1"/>
          <p:cNvPicPr>
            <a:picLocks noChangeAspect="1"/>
          </p:cNvPicPr>
          <p:nvPr/>
        </p:nvPicPr>
        <p:blipFill>
          <a:blip r:embed="rId2">
            <a:extLst/>
          </a:blip>
          <a:stretch>
            <a:fillRect/>
          </a:stretch>
        </p:blipFill>
        <p:spPr>
          <a:xfrm>
            <a:off x="385763" y="3614737"/>
            <a:ext cx="3949701" cy="2960688"/>
          </a:xfrm>
          <a:prstGeom prst="rect">
            <a:avLst/>
          </a:prstGeom>
          <a:ln w="12700">
            <a:miter lim="400000"/>
          </a:ln>
        </p:spPr>
      </p:pic>
      <p:pic>
        <p:nvPicPr>
          <p:cNvPr id="349" name="Imagen 1" descr="Imagen 1"/>
          <p:cNvPicPr>
            <a:picLocks noChangeAspect="1"/>
          </p:cNvPicPr>
          <p:nvPr/>
        </p:nvPicPr>
        <p:blipFill>
          <a:blip r:embed="rId3">
            <a:extLst/>
          </a:blip>
          <a:stretch>
            <a:fillRect/>
          </a:stretch>
        </p:blipFill>
        <p:spPr>
          <a:xfrm>
            <a:off x="7153275" y="5030787"/>
            <a:ext cx="1520825" cy="1303338"/>
          </a:xfrm>
          <a:prstGeom prst="rect">
            <a:avLst/>
          </a:prstGeom>
          <a:ln w="12700">
            <a:miter lim="400000"/>
          </a:ln>
        </p:spPr>
      </p:pic>
      <p:pic>
        <p:nvPicPr>
          <p:cNvPr id="350" name="Imagen 4" descr="Imagen 4"/>
          <p:cNvPicPr>
            <a:picLocks noChangeAspect="1"/>
          </p:cNvPicPr>
          <p:nvPr/>
        </p:nvPicPr>
        <p:blipFill>
          <a:blip r:embed="rId4">
            <a:extLst/>
          </a:blip>
          <a:stretch>
            <a:fillRect/>
          </a:stretch>
        </p:blipFill>
        <p:spPr>
          <a:xfrm>
            <a:off x="700087" y="1925638"/>
            <a:ext cx="3243263" cy="1689101"/>
          </a:xfrm>
          <a:prstGeom prst="rect">
            <a:avLst/>
          </a:prstGeom>
          <a:ln>
            <a:solidFill>
              <a:srgbClr val="000000"/>
            </a:solidFill>
            <a:miter/>
          </a:ln>
        </p:spPr>
      </p:pic>
      <p:pic>
        <p:nvPicPr>
          <p:cNvPr id="351" name="Imagen 5" descr="Imagen 5"/>
          <p:cNvPicPr>
            <a:picLocks noChangeAspect="1"/>
          </p:cNvPicPr>
          <p:nvPr/>
        </p:nvPicPr>
        <p:blipFill>
          <a:blip r:embed="rId5">
            <a:extLst/>
          </a:blip>
          <a:stretch>
            <a:fillRect/>
          </a:stretch>
        </p:blipFill>
        <p:spPr>
          <a:xfrm>
            <a:off x="2547938" y="3702050"/>
            <a:ext cx="4411663" cy="2938464"/>
          </a:xfrm>
          <a:prstGeom prst="rect">
            <a:avLst/>
          </a:prstGeom>
          <a:ln w="12700">
            <a:miter lim="400000"/>
          </a:ln>
        </p:spPr>
      </p:pic>
      <p:pic>
        <p:nvPicPr>
          <p:cNvPr id="352" name="Imagen 6" descr="Imagen 6"/>
          <p:cNvPicPr>
            <a:picLocks noChangeAspect="1"/>
          </p:cNvPicPr>
          <p:nvPr/>
        </p:nvPicPr>
        <p:blipFill>
          <a:blip r:embed="rId6">
            <a:extLst/>
          </a:blip>
          <a:stretch>
            <a:fillRect/>
          </a:stretch>
        </p:blipFill>
        <p:spPr>
          <a:xfrm>
            <a:off x="523875" y="225425"/>
            <a:ext cx="1836739" cy="1824039"/>
          </a:xfrm>
          <a:prstGeom prst="rect">
            <a:avLst/>
          </a:prstGeom>
          <a:ln>
            <a:solidFill>
              <a:srgbClr val="000000"/>
            </a:solidFill>
            <a:miter/>
          </a:ln>
        </p:spPr>
      </p:pic>
      <p:pic>
        <p:nvPicPr>
          <p:cNvPr id="353" name="Imagen 7" descr="Imagen 7"/>
          <p:cNvPicPr>
            <a:picLocks noChangeAspect="1"/>
          </p:cNvPicPr>
          <p:nvPr/>
        </p:nvPicPr>
        <p:blipFill>
          <a:blip r:embed="rId7">
            <a:extLst/>
          </a:blip>
          <a:stretch>
            <a:fillRect/>
          </a:stretch>
        </p:blipFill>
        <p:spPr>
          <a:xfrm>
            <a:off x="3835400" y="371475"/>
            <a:ext cx="4838700" cy="1901825"/>
          </a:xfrm>
          <a:prstGeom prst="rect">
            <a:avLst/>
          </a:prstGeom>
          <a:ln w="12700">
            <a:miter lim="400000"/>
          </a:ln>
        </p:spPr>
      </p:pic>
      <p:pic>
        <p:nvPicPr>
          <p:cNvPr id="354" name="Imagen 3" descr="Imagen 3"/>
          <p:cNvPicPr>
            <a:picLocks noChangeAspect="1"/>
          </p:cNvPicPr>
          <p:nvPr/>
        </p:nvPicPr>
        <p:blipFill>
          <a:blip r:embed="rId8">
            <a:extLst/>
          </a:blip>
          <a:stretch>
            <a:fillRect/>
          </a:stretch>
        </p:blipFill>
        <p:spPr>
          <a:xfrm>
            <a:off x="4487862" y="1668463"/>
            <a:ext cx="2665413" cy="1971676"/>
          </a:xfrm>
          <a:prstGeom prst="rect">
            <a:avLst/>
          </a:prstGeom>
          <a:ln>
            <a:solidFill>
              <a:srgbClr val="000000"/>
            </a:solidFill>
            <a:miter/>
          </a:ln>
        </p:spPr>
      </p:pic>
    </p:spTree>
    <p:extLst>
      <p:ext uri="{BB962C8B-B14F-4D97-AF65-F5344CB8AC3E}">
        <p14:creationId xmlns:p14="http://schemas.microsoft.com/office/powerpoint/2010/main" val="1342728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Rectángulo 1"/>
          <p:cNvSpPr/>
          <p:nvPr/>
        </p:nvSpPr>
        <p:spPr>
          <a:xfrm>
            <a:off x="457199" y="1082675"/>
            <a:ext cx="8453440" cy="4152265"/>
          </a:xfrm>
          <a:prstGeom prst="rect">
            <a:avLst/>
          </a:prstGeom>
          <a:ln>
            <a:solidFill>
              <a:srgbClr val="000000"/>
            </a:solidFill>
            <a:miter/>
          </a:ln>
          <a:extLst>
            <a:ext uri="{C572A759-6A51-4108-AA02-DFA0A04FC94B}">
              <ma14:wrappingTextBoxFlag xmlns:ma14="http://schemas.microsoft.com/office/mac/drawingml/2011/main" val="1"/>
            </a:ext>
          </a:extLst>
        </p:spPr>
        <p:txBody>
          <a:bodyPr lIns="45719" rIns="45719">
            <a:spAutoFit/>
          </a:bodyPr>
          <a:lstStyle/>
          <a:p>
            <a:pPr>
              <a:defRPr sz="2400"/>
            </a:pPr>
            <a:r>
              <a:t>1- Preponderancia de la </a:t>
            </a:r>
            <a:r>
              <a:rPr b="1"/>
              <a:t>iniciativa privada</a:t>
            </a:r>
            <a:r>
              <a:t> sobre la gubernamental o la académica: componente empresarial</a:t>
            </a:r>
          </a:p>
          <a:p>
            <a:pPr>
              <a:defRPr sz="2400"/>
            </a:pPr>
            <a:r>
              <a:t>2- </a:t>
            </a:r>
            <a:r>
              <a:rPr b="1"/>
              <a:t>Innovación en cerrado </a:t>
            </a:r>
            <a:r>
              <a:t>en lugar de la cooperación: patentabilidad vs publicabilidad</a:t>
            </a:r>
          </a:p>
          <a:p>
            <a:pPr>
              <a:defRPr sz="2400"/>
            </a:pPr>
            <a:r>
              <a:t>3- </a:t>
            </a:r>
            <a:r>
              <a:rPr b="1"/>
              <a:t>Retornos basados en el monopolio </a:t>
            </a:r>
            <a:r>
              <a:t>que establecen las patentes. </a:t>
            </a:r>
          </a:p>
          <a:p>
            <a:pPr>
              <a:defRPr sz="2400"/>
            </a:pPr>
            <a:r>
              <a:t>4- La </a:t>
            </a:r>
            <a:r>
              <a:rPr b="1"/>
              <a:t>importancia del marketing</a:t>
            </a:r>
            <a:r>
              <a:t> en toda la cadena del conocimiento, en lugar de que sean las ventajas objetivas de los productos las que determinen sus ventas</a:t>
            </a:r>
          </a:p>
          <a:p>
            <a:pPr>
              <a:defRPr sz="2400"/>
            </a:pPr>
            <a:r>
              <a:t>6- La </a:t>
            </a:r>
            <a:r>
              <a:rPr b="1"/>
              <a:t>necesidad de beneficios en el corto plazo </a:t>
            </a:r>
            <a:r>
              <a:t>(sector dominado por el </a:t>
            </a:r>
            <a:r>
              <a:rPr b="1"/>
              <a:t>capital riesgo</a:t>
            </a:r>
            <a:r>
              <a:t>) en lugar de beneficios en el medio plazo proporcionales al valor de la tecnología</a:t>
            </a:r>
          </a:p>
        </p:txBody>
      </p:sp>
      <p:sp>
        <p:nvSpPr>
          <p:cNvPr id="357" name="Rectangle 2"/>
          <p:cNvSpPr txBox="1"/>
          <p:nvPr/>
        </p:nvSpPr>
        <p:spPr>
          <a:xfrm>
            <a:off x="2373313" y="274638"/>
            <a:ext cx="4378326" cy="688976"/>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val="1"/>
            </a:ext>
          </a:extLst>
        </p:spPr>
        <p:txBody>
          <a:bodyPr lIns="45719" rIns="45719" anchor="ctr">
            <a:normAutofit/>
          </a:bodyPr>
          <a:lstStyle>
            <a:lvl1pPr algn="ctr">
              <a:defRPr b="1">
                <a:solidFill>
                  <a:srgbClr val="FFFFFF"/>
                </a:solidFill>
              </a:defRPr>
            </a:lvl1pPr>
          </a:lstStyle>
          <a:p>
            <a:r>
              <a:t>La revolución tecnocientífica</a:t>
            </a:r>
          </a:p>
        </p:txBody>
      </p:sp>
      <p:pic>
        <p:nvPicPr>
          <p:cNvPr id="358" name="Imagen 1" descr="Imagen 1"/>
          <p:cNvPicPr>
            <a:picLocks noChangeAspect="1"/>
          </p:cNvPicPr>
          <p:nvPr/>
        </p:nvPicPr>
        <p:blipFill>
          <a:blip r:embed="rId2">
            <a:extLst/>
          </a:blip>
          <a:stretch>
            <a:fillRect/>
          </a:stretch>
        </p:blipFill>
        <p:spPr>
          <a:xfrm>
            <a:off x="6558601" y="4887324"/>
            <a:ext cx="1213055" cy="1836169"/>
          </a:xfrm>
          <a:prstGeom prst="rect">
            <a:avLst/>
          </a:prstGeom>
          <a:ln>
            <a:solidFill>
              <a:srgbClr val="000000"/>
            </a:solidFill>
          </a:ln>
        </p:spPr>
      </p:pic>
    </p:spTree>
    <p:extLst>
      <p:ext uri="{BB962C8B-B14F-4D97-AF65-F5344CB8AC3E}">
        <p14:creationId xmlns:p14="http://schemas.microsoft.com/office/powerpoint/2010/main" val="531984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Captura de pantalla 2018-10-20 a las 18.39.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7940"/>
            <a:ext cx="9144000" cy="4744528"/>
          </a:xfrm>
          <a:prstGeom prst="rect">
            <a:avLst/>
          </a:prstGeom>
        </p:spPr>
      </p:pic>
      <p:pic>
        <p:nvPicPr>
          <p:cNvPr id="2" name="Imagen 1" descr="Captura de pantalla 2018-10-20 a las 18.14.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76" y="413390"/>
            <a:ext cx="2793547" cy="1146189"/>
          </a:xfrm>
          <a:prstGeom prst="rect">
            <a:avLst/>
          </a:prstGeom>
          <a:ln>
            <a:solidFill>
              <a:srgbClr val="FF0000"/>
            </a:solidFill>
          </a:ln>
        </p:spPr>
      </p:pic>
      <p:sp>
        <p:nvSpPr>
          <p:cNvPr id="5" name="Flecha izquierda 4"/>
          <p:cNvSpPr/>
          <p:nvPr/>
        </p:nvSpPr>
        <p:spPr>
          <a:xfrm>
            <a:off x="1909361" y="3275306"/>
            <a:ext cx="590475" cy="623834"/>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9295292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8-10-20 a las 18.05.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144000" cy="6224879"/>
          </a:xfrm>
          <a:prstGeom prst="rect">
            <a:avLst/>
          </a:prstGeom>
        </p:spPr>
      </p:pic>
    </p:spTree>
    <p:extLst>
      <p:ext uri="{BB962C8B-B14F-4D97-AF65-F5344CB8AC3E}">
        <p14:creationId xmlns:p14="http://schemas.microsoft.com/office/powerpoint/2010/main" val="98002053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2242144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58000"/>
          </a:xfrm>
          <a:prstGeom prst="rect">
            <a:avLst/>
          </a:prstGeom>
        </p:spPr>
      </p:pic>
      <p:sp>
        <p:nvSpPr>
          <p:cNvPr id="6" name="Rectángulo 5"/>
          <p:cNvSpPr/>
          <p:nvPr/>
        </p:nvSpPr>
        <p:spPr>
          <a:xfrm>
            <a:off x="44564" y="200518"/>
            <a:ext cx="9046516" cy="6216064"/>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CuadroTexto 3"/>
          <p:cNvSpPr txBox="1"/>
          <p:nvPr/>
        </p:nvSpPr>
        <p:spPr>
          <a:xfrm>
            <a:off x="690745" y="6312147"/>
            <a:ext cx="7439547" cy="461665"/>
          </a:xfrm>
          <a:prstGeom prst="rect">
            <a:avLst/>
          </a:prstGeom>
          <a:solidFill>
            <a:schemeClr val="bg1"/>
          </a:solidFill>
          <a:ln w="38100" cmpd="sng">
            <a:solidFill>
              <a:srgbClr val="008000"/>
            </a:solidFill>
          </a:ln>
        </p:spPr>
        <p:txBody>
          <a:bodyPr wrap="square" rtlCol="0">
            <a:spAutoFit/>
          </a:bodyPr>
          <a:lstStyle/>
          <a:p>
            <a:pPr algn="ctr"/>
            <a:r>
              <a:rPr lang="es-ES" sz="2400" dirty="0" smtClean="0"/>
              <a:t>Apoyo político neoliberal y socialdemócrata</a:t>
            </a:r>
            <a:endParaRPr lang="es-ES" sz="2400" dirty="0"/>
          </a:p>
        </p:txBody>
      </p:sp>
    </p:spTree>
    <p:extLst>
      <p:ext uri="{BB962C8B-B14F-4D97-AF65-F5344CB8AC3E}">
        <p14:creationId xmlns:p14="http://schemas.microsoft.com/office/powerpoint/2010/main" val="41229146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
        <p:nvSpPr>
          <p:cNvPr id="6" name="Rectángulo 5"/>
          <p:cNvSpPr/>
          <p:nvPr/>
        </p:nvSpPr>
        <p:spPr>
          <a:xfrm>
            <a:off x="44564" y="200518"/>
            <a:ext cx="9046516" cy="6216064"/>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CuadroTexto 3"/>
          <p:cNvSpPr txBox="1"/>
          <p:nvPr/>
        </p:nvSpPr>
        <p:spPr>
          <a:xfrm>
            <a:off x="690745" y="6312147"/>
            <a:ext cx="7439547" cy="461665"/>
          </a:xfrm>
          <a:prstGeom prst="rect">
            <a:avLst/>
          </a:prstGeom>
          <a:solidFill>
            <a:schemeClr val="bg1"/>
          </a:solidFill>
          <a:ln w="38100" cmpd="sng">
            <a:solidFill>
              <a:srgbClr val="008000"/>
            </a:solidFill>
          </a:ln>
        </p:spPr>
        <p:txBody>
          <a:bodyPr wrap="square" rtlCol="0">
            <a:spAutoFit/>
          </a:bodyPr>
          <a:lstStyle/>
          <a:p>
            <a:pPr algn="ctr"/>
            <a:r>
              <a:rPr lang="es-ES" sz="2400" dirty="0" smtClean="0"/>
              <a:t>Apoyo político neoliberal y socialdemócrata</a:t>
            </a:r>
            <a:endParaRPr lang="es-ES" sz="2400" dirty="0"/>
          </a:p>
        </p:txBody>
      </p:sp>
      <p:sp>
        <p:nvSpPr>
          <p:cNvPr id="3" name="Elipse 2"/>
          <p:cNvSpPr/>
          <p:nvPr/>
        </p:nvSpPr>
        <p:spPr>
          <a:xfrm>
            <a:off x="222821" y="556995"/>
            <a:ext cx="4668091" cy="5369431"/>
          </a:xfrm>
          <a:prstGeom prst="ellipse">
            <a:avLst/>
          </a:prstGeom>
          <a:noFill/>
          <a:ln w="57150" cmpd="sng">
            <a:solidFill>
              <a:schemeClr val="tx1">
                <a:lumMod val="95000"/>
                <a:lumOff val="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210002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041900" y="0"/>
            <a:ext cx="4102100" cy="6858000"/>
          </a:xfrm>
          <a:prstGeom prst="rect">
            <a:avLst/>
          </a:prstGeom>
        </p:spPr>
      </p:pic>
      <p:pic>
        <p:nvPicPr>
          <p:cNvPr id="3" name="Imagen 2"/>
          <p:cNvPicPr>
            <a:picLocks noChangeAspect="1"/>
          </p:cNvPicPr>
          <p:nvPr/>
        </p:nvPicPr>
        <p:blipFill>
          <a:blip r:embed="rId3"/>
          <a:stretch>
            <a:fillRect/>
          </a:stretch>
        </p:blipFill>
        <p:spPr>
          <a:xfrm>
            <a:off x="-44564" y="934926"/>
            <a:ext cx="5295838" cy="3866370"/>
          </a:xfrm>
          <a:prstGeom prst="rect">
            <a:avLst/>
          </a:prstGeom>
        </p:spPr>
      </p:pic>
      <p:sp>
        <p:nvSpPr>
          <p:cNvPr id="4" name="CuadroTexto 3"/>
          <p:cNvSpPr txBox="1"/>
          <p:nvPr/>
        </p:nvSpPr>
        <p:spPr>
          <a:xfrm>
            <a:off x="5704207" y="590415"/>
            <a:ext cx="1203231" cy="369332"/>
          </a:xfrm>
          <a:prstGeom prst="rect">
            <a:avLst/>
          </a:prstGeom>
          <a:noFill/>
          <a:ln>
            <a:solidFill>
              <a:schemeClr val="accent6">
                <a:lumMod val="75000"/>
              </a:schemeClr>
            </a:solidFill>
          </a:ln>
        </p:spPr>
        <p:txBody>
          <a:bodyPr wrap="square" rtlCol="0">
            <a:spAutoFit/>
          </a:bodyPr>
          <a:lstStyle/>
          <a:p>
            <a:pPr algn="ctr"/>
            <a:r>
              <a:rPr lang="es-ES" dirty="0" smtClean="0"/>
              <a:t>EUROPA</a:t>
            </a:r>
            <a:endParaRPr lang="es-ES" dirty="0"/>
          </a:p>
        </p:txBody>
      </p:sp>
      <p:sp>
        <p:nvSpPr>
          <p:cNvPr id="5" name="CuadroTexto 4"/>
          <p:cNvSpPr txBox="1"/>
          <p:nvPr/>
        </p:nvSpPr>
        <p:spPr>
          <a:xfrm>
            <a:off x="419784" y="4832873"/>
            <a:ext cx="2176076" cy="369332"/>
          </a:xfrm>
          <a:prstGeom prst="rect">
            <a:avLst/>
          </a:prstGeom>
          <a:noFill/>
          <a:ln>
            <a:solidFill>
              <a:srgbClr val="FF0000"/>
            </a:solidFill>
          </a:ln>
        </p:spPr>
        <p:txBody>
          <a:bodyPr wrap="square" rtlCol="0">
            <a:spAutoFit/>
          </a:bodyPr>
          <a:lstStyle/>
          <a:p>
            <a:pPr algn="ctr"/>
            <a:r>
              <a:rPr lang="es-ES" dirty="0" smtClean="0"/>
              <a:t>ESTADOS UNIDOS</a:t>
            </a:r>
            <a:endParaRPr lang="es-ES" dirty="0"/>
          </a:p>
        </p:txBody>
      </p:sp>
    </p:spTree>
    <p:extLst>
      <p:ext uri="{BB962C8B-B14F-4D97-AF65-F5344CB8AC3E}">
        <p14:creationId xmlns:p14="http://schemas.microsoft.com/office/powerpoint/2010/main" val="37875251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54675" y="1472960"/>
            <a:ext cx="2708275"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563" y="1164985"/>
            <a:ext cx="4098925"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ángulo 3"/>
          <p:cNvSpPr>
            <a:spLocks noChangeArrowheads="1"/>
          </p:cNvSpPr>
          <p:nvPr/>
        </p:nvSpPr>
        <p:spPr bwMode="auto">
          <a:xfrm>
            <a:off x="309563" y="3698635"/>
            <a:ext cx="5105400" cy="2554288"/>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s-ES" sz="3200"/>
              <a:t>“Las convicciones políticas de los gobiernos han determinado la manera de evaluar la eficacia de los medicamentos” (2013)</a:t>
            </a:r>
          </a:p>
        </p:txBody>
      </p:sp>
      <p:sp>
        <p:nvSpPr>
          <p:cNvPr id="60420" name="CuadroTexto 4"/>
          <p:cNvSpPr txBox="1">
            <a:spLocks noChangeArrowheads="1"/>
          </p:cNvSpPr>
          <p:nvPr/>
        </p:nvSpPr>
        <p:spPr bwMode="auto">
          <a:xfrm>
            <a:off x="630238" y="201613"/>
            <a:ext cx="7958137" cy="523220"/>
          </a:xfrm>
          <a:prstGeom prst="rect">
            <a:avLst/>
          </a:prstGeom>
          <a:solidFill>
            <a:srgbClr val="008000"/>
          </a:solidFill>
          <a:ln w="9525">
            <a:solidFill>
              <a:srgbClr val="008000"/>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2800" b="1" dirty="0" smtClean="0">
                <a:solidFill>
                  <a:schemeClr val="bg1"/>
                </a:solidFill>
              </a:rPr>
              <a:t>DES-REGULACIÓN</a:t>
            </a:r>
            <a:endParaRPr lang="es-ES" sz="2800" b="1" dirty="0">
              <a:solidFill>
                <a:schemeClr val="bg1"/>
              </a:solidFill>
            </a:endParaRPr>
          </a:p>
        </p:txBody>
      </p:sp>
    </p:spTree>
    <p:extLst>
      <p:ext uri="{BB962C8B-B14F-4D97-AF65-F5344CB8AC3E}">
        <p14:creationId xmlns:p14="http://schemas.microsoft.com/office/powerpoint/2010/main" val="173247162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80263" y="1031875"/>
            <a:ext cx="1590675"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296863" y="974725"/>
            <a:ext cx="6772275" cy="5262563"/>
          </a:xfrm>
          <a:prstGeom prst="rect">
            <a:avLst/>
          </a:prstGeom>
          <a:ln>
            <a:solidFill>
              <a:srgbClr val="000000"/>
            </a:solidFill>
          </a:ln>
        </p:spPr>
        <p:txBody>
          <a:bodyPr>
            <a:spAutoFit/>
          </a:bodyPr>
          <a:lstStyle/>
          <a:p>
            <a:pPr fontAlgn="auto">
              <a:spcBef>
                <a:spcPts val="0"/>
              </a:spcBef>
              <a:spcAft>
                <a:spcPts val="0"/>
              </a:spcAft>
              <a:defRPr/>
            </a:pPr>
            <a:r>
              <a:rPr lang="es-ES" sz="4400" b="1" dirty="0">
                <a:latin typeface="+mn-lt"/>
                <a:ea typeface="+mn-ea"/>
                <a:cs typeface="+mn-cs"/>
              </a:rPr>
              <a:t>La legislación pro-</a:t>
            </a:r>
            <a:r>
              <a:rPr lang="es-ES" sz="4400" b="1" dirty="0" err="1">
                <a:latin typeface="+mn-lt"/>
                <a:ea typeface="+mn-ea"/>
                <a:cs typeface="+mn-cs"/>
              </a:rPr>
              <a:t>business</a:t>
            </a:r>
            <a:r>
              <a:rPr lang="es-ES" sz="4400" b="1" dirty="0">
                <a:latin typeface="+mn-lt"/>
                <a:ea typeface="+mn-ea"/>
                <a:cs typeface="+mn-cs"/>
              </a:rPr>
              <a:t>: </a:t>
            </a:r>
          </a:p>
          <a:p>
            <a:pPr fontAlgn="auto">
              <a:spcBef>
                <a:spcPts val="0"/>
              </a:spcBef>
              <a:spcAft>
                <a:spcPts val="0"/>
              </a:spcAft>
              <a:defRPr/>
            </a:pPr>
            <a:endParaRPr lang="es-ES" sz="2800" dirty="0">
              <a:latin typeface="+mn-lt"/>
              <a:ea typeface="+mn-ea"/>
              <a:cs typeface="+mn-cs"/>
            </a:endParaRPr>
          </a:p>
          <a:p>
            <a:pPr marL="457200" indent="-457200" fontAlgn="auto">
              <a:spcBef>
                <a:spcPts val="0"/>
              </a:spcBef>
              <a:spcAft>
                <a:spcPts val="0"/>
              </a:spcAft>
              <a:buFont typeface="+mj-lt"/>
              <a:buAutoNum type="arabicPeriod"/>
              <a:defRPr/>
            </a:pPr>
            <a:r>
              <a:rPr lang="es-ES" sz="2400" b="1" dirty="0">
                <a:latin typeface="+mn-lt"/>
                <a:ea typeface="+mn-ea"/>
                <a:cs typeface="+mn-cs"/>
              </a:rPr>
              <a:t>Dependencia económica de las agencias reguladoras </a:t>
            </a:r>
            <a:r>
              <a:rPr lang="es-ES" sz="2400" dirty="0">
                <a:latin typeface="+mn-lt"/>
                <a:ea typeface="+mn-ea"/>
                <a:cs typeface="+mn-cs"/>
              </a:rPr>
              <a:t>de los fondos de la industria</a:t>
            </a:r>
          </a:p>
          <a:p>
            <a:pPr marL="457200" indent="-457200" fontAlgn="auto">
              <a:spcBef>
                <a:spcPts val="0"/>
              </a:spcBef>
              <a:spcAft>
                <a:spcPts val="0"/>
              </a:spcAft>
              <a:buFont typeface="+mj-lt"/>
              <a:buAutoNum type="arabicPeriod"/>
              <a:defRPr/>
            </a:pPr>
            <a:r>
              <a:rPr lang="es-ES" sz="2400" b="1" dirty="0">
                <a:latin typeface="+mn-lt"/>
                <a:ea typeface="+mn-ea"/>
                <a:cs typeface="+mn-cs"/>
              </a:rPr>
              <a:t>Intensificación de los contactos</a:t>
            </a:r>
            <a:r>
              <a:rPr lang="es-ES" sz="2400" dirty="0">
                <a:latin typeface="+mn-lt"/>
                <a:ea typeface="+mn-ea"/>
                <a:cs typeface="+mn-cs"/>
              </a:rPr>
              <a:t> entre reguladores y compañías</a:t>
            </a:r>
          </a:p>
          <a:p>
            <a:pPr marL="457200" indent="-457200" fontAlgn="auto">
              <a:spcBef>
                <a:spcPts val="0"/>
              </a:spcBef>
              <a:spcAft>
                <a:spcPts val="0"/>
              </a:spcAft>
              <a:buFont typeface="+mj-lt"/>
              <a:buAutoNum type="arabicPeriod"/>
              <a:defRPr/>
            </a:pPr>
            <a:r>
              <a:rPr lang="es-ES" sz="2400" b="1" dirty="0">
                <a:latin typeface="+mn-lt"/>
                <a:ea typeface="+mn-ea"/>
                <a:cs typeface="+mn-cs"/>
              </a:rPr>
              <a:t>Debilitamiento de las evidencias exigidas para introducir nuevos medicamentos </a:t>
            </a:r>
            <a:r>
              <a:rPr lang="es-ES" sz="2400" dirty="0">
                <a:latin typeface="+mn-lt"/>
                <a:ea typeface="+mn-ea"/>
                <a:cs typeface="+mn-cs"/>
              </a:rPr>
              <a:t>en el mercado</a:t>
            </a:r>
          </a:p>
          <a:p>
            <a:pPr marL="457200" indent="-457200" fontAlgn="auto">
              <a:spcBef>
                <a:spcPts val="0"/>
              </a:spcBef>
              <a:spcAft>
                <a:spcPts val="0"/>
              </a:spcAft>
              <a:buFont typeface="+mj-lt"/>
              <a:buAutoNum type="arabicPeriod"/>
              <a:defRPr/>
            </a:pPr>
            <a:r>
              <a:rPr lang="es-ES" sz="2400" b="1" dirty="0">
                <a:latin typeface="+mn-lt"/>
                <a:ea typeface="+mn-ea"/>
                <a:cs typeface="+mn-cs"/>
              </a:rPr>
              <a:t>Acortamiento de los tiempos de respuesta </a:t>
            </a:r>
            <a:r>
              <a:rPr lang="es-ES" sz="2400" dirty="0">
                <a:latin typeface="+mn-lt"/>
                <a:ea typeface="+mn-ea"/>
                <a:cs typeface="+mn-cs"/>
              </a:rPr>
              <a:t>de las agencias en la evaluación de las nuevas moléculas</a:t>
            </a:r>
          </a:p>
          <a:p>
            <a:pPr marL="457200" indent="-457200" fontAlgn="auto">
              <a:spcBef>
                <a:spcPts val="0"/>
              </a:spcBef>
              <a:spcAft>
                <a:spcPts val="0"/>
              </a:spcAft>
              <a:buFont typeface="+mj-lt"/>
              <a:buAutoNum type="arabicPeriod"/>
              <a:defRPr/>
            </a:pPr>
            <a:r>
              <a:rPr lang="es-ES" sz="2400" b="1" dirty="0">
                <a:latin typeface="+mn-lt"/>
                <a:ea typeface="+mn-ea"/>
                <a:cs typeface="+mn-cs"/>
              </a:rPr>
              <a:t>Fragilidad de los mecanismos de control post-comercialización </a:t>
            </a:r>
            <a:r>
              <a:rPr lang="es-ES" sz="2400" dirty="0">
                <a:latin typeface="+mn-lt"/>
                <a:ea typeface="+mn-ea"/>
                <a:cs typeface="+mn-cs"/>
              </a:rPr>
              <a:t>de los medicamentos</a:t>
            </a:r>
          </a:p>
        </p:txBody>
      </p:sp>
      <p:sp>
        <p:nvSpPr>
          <p:cNvPr id="61443" name="CuadroTexto 4"/>
          <p:cNvSpPr txBox="1">
            <a:spLocks noChangeArrowheads="1"/>
          </p:cNvSpPr>
          <p:nvPr/>
        </p:nvSpPr>
        <p:spPr bwMode="auto">
          <a:xfrm>
            <a:off x="630238" y="201613"/>
            <a:ext cx="7958137" cy="523220"/>
          </a:xfrm>
          <a:prstGeom prst="rect">
            <a:avLst/>
          </a:prstGeom>
          <a:solidFill>
            <a:srgbClr val="008000"/>
          </a:solidFill>
          <a:ln w="9525">
            <a:solidFill>
              <a:srgbClr val="008000"/>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2800" b="1" dirty="0" smtClean="0">
                <a:solidFill>
                  <a:schemeClr val="bg1"/>
                </a:solidFill>
              </a:rPr>
              <a:t>DES-REGULACIÓN</a:t>
            </a:r>
            <a:endParaRPr lang="es-ES" sz="2800" b="1" dirty="0">
              <a:solidFill>
                <a:schemeClr val="bg1"/>
              </a:solidFill>
            </a:endParaRPr>
          </a:p>
        </p:txBody>
      </p:sp>
    </p:spTree>
    <p:extLst>
      <p:ext uri="{BB962C8B-B14F-4D97-AF65-F5344CB8AC3E}">
        <p14:creationId xmlns:p14="http://schemas.microsoft.com/office/powerpoint/2010/main" val="21716382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ítulo 1"/>
          <p:cNvSpPr>
            <a:spLocks noGrp="1"/>
          </p:cNvSpPr>
          <p:nvPr>
            <p:ph type="title"/>
          </p:nvPr>
        </p:nvSpPr>
        <p:spPr/>
        <p:txBody>
          <a:bodyPr/>
          <a:lstStyle/>
          <a:p>
            <a:pPr eaLnBrk="1" hangingPunct="1"/>
            <a:r>
              <a:rPr lang="es-ES">
                <a:latin typeface="Calibri" charset="0"/>
              </a:rPr>
              <a:t>Mensaje facebook</a:t>
            </a:r>
          </a:p>
        </p:txBody>
      </p:sp>
      <p:sp>
        <p:nvSpPr>
          <p:cNvPr id="15362" name="Marcador de contenido 2"/>
          <p:cNvSpPr>
            <a:spLocks noGrp="1"/>
          </p:cNvSpPr>
          <p:nvPr>
            <p:ph idx="1"/>
          </p:nvPr>
        </p:nvSpPr>
        <p:spPr>
          <a:xfrm>
            <a:off x="457199" y="1600200"/>
            <a:ext cx="8466765" cy="4525963"/>
          </a:xfrm>
          <a:ln>
            <a:solidFill>
              <a:schemeClr val="tx1">
                <a:lumMod val="95000"/>
                <a:lumOff val="5000"/>
              </a:schemeClr>
            </a:solidFill>
          </a:ln>
        </p:spPr>
        <p:txBody>
          <a:bodyPr>
            <a:noAutofit/>
          </a:bodyPr>
          <a:lstStyle/>
          <a:p>
            <a:pPr marL="0" indent="0" eaLnBrk="1" hangingPunct="1">
              <a:buNone/>
            </a:pPr>
            <a:r>
              <a:rPr lang="es-ES_tradnl" sz="3600" dirty="0">
                <a:latin typeface="Calibri" charset="0"/>
              </a:rPr>
              <a:t>“</a:t>
            </a:r>
            <a:r>
              <a:rPr lang="es-ES_tradnl" altLang="ja-JP" sz="3600" i="1" dirty="0">
                <a:latin typeface="Calibri" charset="0"/>
              </a:rPr>
              <a:t>Me gustaría saber qué es eso de que el conocimiento tiene que ser democrático y participativo. Me parece una estupidez supina. El conocimiento tiene que ser VERDADERO. Nada más… El que quiera hacer política, que la haga. Pero la medicina no es política, y la palabra democracia, aquí sobra</a:t>
            </a:r>
            <a:r>
              <a:rPr lang="es-ES_tradnl" sz="3600" dirty="0">
                <a:latin typeface="Calibri" charset="0"/>
              </a:rPr>
              <a:t>”</a:t>
            </a:r>
            <a:r>
              <a:rPr lang="es-ES_tradnl" altLang="ja-JP" sz="3600" dirty="0">
                <a:latin typeface="Calibri" charset="0"/>
              </a:rPr>
              <a:t> (énfasis en el original</a:t>
            </a:r>
            <a:r>
              <a:rPr lang="es-ES_tradnl" altLang="ja-JP" sz="3600" dirty="0" smtClean="0">
                <a:latin typeface="Calibri" charset="0"/>
              </a:rPr>
              <a:t>)</a:t>
            </a:r>
            <a:endParaRPr lang="es-ES" sz="3600" dirty="0">
              <a:latin typeface="Calibri" charset="0"/>
            </a:endParaRPr>
          </a:p>
        </p:txBody>
      </p:sp>
    </p:spTree>
    <p:extLst>
      <p:ext uri="{BB962C8B-B14F-4D97-AF65-F5344CB8AC3E}">
        <p14:creationId xmlns:p14="http://schemas.microsoft.com/office/powerpoint/2010/main" val="322287382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1140"/>
            <a:ext cx="9144000" cy="6858000"/>
          </a:xfrm>
          <a:prstGeom prst="rect">
            <a:avLst/>
          </a:prstGeom>
        </p:spPr>
      </p:pic>
    </p:spTree>
    <p:extLst>
      <p:ext uri="{BB962C8B-B14F-4D97-AF65-F5344CB8AC3E}">
        <p14:creationId xmlns:p14="http://schemas.microsoft.com/office/powerpoint/2010/main" val="252391632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1162329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2694406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
        <p:nvSpPr>
          <p:cNvPr id="3" name="CuadroTexto 2"/>
          <p:cNvSpPr txBox="1"/>
          <p:nvPr/>
        </p:nvSpPr>
        <p:spPr>
          <a:xfrm>
            <a:off x="3620835" y="178237"/>
            <a:ext cx="4601245" cy="1938992"/>
          </a:xfrm>
          <a:prstGeom prst="rect">
            <a:avLst/>
          </a:prstGeom>
          <a:solidFill>
            <a:srgbClr val="FFFFFF"/>
          </a:solidFill>
          <a:ln>
            <a:solidFill>
              <a:srgbClr val="0D0D0D"/>
            </a:solidFill>
          </a:ln>
        </p:spPr>
        <p:txBody>
          <a:bodyPr wrap="square" rtlCol="0">
            <a:spAutoFit/>
          </a:bodyPr>
          <a:lstStyle/>
          <a:p>
            <a:r>
              <a:rPr lang="es-ES" sz="2400" dirty="0" smtClean="0"/>
              <a:t>Solo la mitad de los antineoplásicos aprobados por la FDA entre </a:t>
            </a:r>
            <a:r>
              <a:rPr lang="es-ES" sz="2400" b="1" dirty="0" smtClean="0"/>
              <a:t>2006 y 2016 </a:t>
            </a:r>
            <a:r>
              <a:rPr lang="es-ES" sz="2400" dirty="0" smtClean="0"/>
              <a:t>cumplen los mínimos estándares de beneficio clínico relevante establecidos por la SS.CC</a:t>
            </a:r>
            <a:endParaRPr lang="es-ES" sz="2400" dirty="0"/>
          </a:p>
        </p:txBody>
      </p:sp>
      <p:cxnSp>
        <p:nvCxnSpPr>
          <p:cNvPr id="6" name="Conector recto 5"/>
          <p:cNvCxnSpPr/>
          <p:nvPr/>
        </p:nvCxnSpPr>
        <p:spPr>
          <a:xfrm flipH="1">
            <a:off x="3230899" y="4188602"/>
            <a:ext cx="4601245" cy="11140"/>
          </a:xfrm>
          <a:prstGeom prst="line">
            <a:avLst/>
          </a:prstGeom>
          <a:ln w="38100" cmpd="sng">
            <a:solidFill>
              <a:srgbClr val="FF0000"/>
            </a:solidFill>
            <a:prstDash val="dashDot"/>
          </a:ln>
        </p:spPr>
        <p:style>
          <a:lnRef idx="2">
            <a:schemeClr val="accent1"/>
          </a:lnRef>
          <a:fillRef idx="0">
            <a:schemeClr val="accent1"/>
          </a:fillRef>
          <a:effectRef idx="1">
            <a:schemeClr val="accent1"/>
          </a:effectRef>
          <a:fontRef idx="minor">
            <a:schemeClr val="tx1"/>
          </a:fontRef>
        </p:style>
      </p:cxnSp>
      <p:sp>
        <p:nvSpPr>
          <p:cNvPr id="4" name="CuadroTexto 3"/>
          <p:cNvSpPr txBox="1"/>
          <p:nvPr/>
        </p:nvSpPr>
        <p:spPr>
          <a:xfrm>
            <a:off x="169333" y="2370667"/>
            <a:ext cx="2222500" cy="646331"/>
          </a:xfrm>
          <a:prstGeom prst="rect">
            <a:avLst/>
          </a:prstGeom>
          <a:solidFill>
            <a:srgbClr val="FF0000"/>
          </a:solidFill>
          <a:ln>
            <a:solidFill>
              <a:srgbClr val="FF0000"/>
            </a:solidFill>
          </a:ln>
        </p:spPr>
        <p:txBody>
          <a:bodyPr wrap="square" rtlCol="0">
            <a:spAutoFit/>
          </a:bodyPr>
          <a:lstStyle/>
          <a:p>
            <a:pPr algn="ctr"/>
            <a:r>
              <a:rPr lang="es-ES" dirty="0" smtClean="0">
                <a:solidFill>
                  <a:schemeClr val="bg1"/>
                </a:solidFill>
              </a:rPr>
              <a:t>MAGNITUD DE BENEFICIO CLÍNICO</a:t>
            </a:r>
            <a:endParaRPr lang="es-ES" dirty="0">
              <a:solidFill>
                <a:schemeClr val="bg1"/>
              </a:solidFill>
            </a:endParaRPr>
          </a:p>
        </p:txBody>
      </p:sp>
    </p:spTree>
    <p:extLst>
      <p:ext uri="{BB962C8B-B14F-4D97-AF65-F5344CB8AC3E}">
        <p14:creationId xmlns:p14="http://schemas.microsoft.com/office/powerpoint/2010/main" val="55554002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
        <p:nvSpPr>
          <p:cNvPr id="3" name="CuadroTexto 2"/>
          <p:cNvSpPr txBox="1"/>
          <p:nvPr/>
        </p:nvSpPr>
        <p:spPr>
          <a:xfrm>
            <a:off x="3620835" y="178237"/>
            <a:ext cx="4601245" cy="1938992"/>
          </a:xfrm>
          <a:prstGeom prst="rect">
            <a:avLst/>
          </a:prstGeom>
          <a:solidFill>
            <a:srgbClr val="FFFFFF"/>
          </a:solidFill>
          <a:ln>
            <a:solidFill>
              <a:srgbClr val="0D0D0D"/>
            </a:solidFill>
          </a:ln>
        </p:spPr>
        <p:txBody>
          <a:bodyPr wrap="square" rtlCol="0">
            <a:spAutoFit/>
          </a:bodyPr>
          <a:lstStyle/>
          <a:p>
            <a:r>
              <a:rPr lang="es-ES" sz="2400" dirty="0" smtClean="0"/>
              <a:t>Solo la mitad de los antineoplásicos aprobados por la FDA entre 2006 y 2016 cumplen los mínimos estándares de beneficio clínico relevante establecidos por la SS.CC</a:t>
            </a:r>
            <a:endParaRPr lang="es-ES" sz="2400" dirty="0"/>
          </a:p>
        </p:txBody>
      </p:sp>
      <p:cxnSp>
        <p:nvCxnSpPr>
          <p:cNvPr id="6" name="Conector recto 5"/>
          <p:cNvCxnSpPr/>
          <p:nvPr/>
        </p:nvCxnSpPr>
        <p:spPr>
          <a:xfrm flipH="1">
            <a:off x="3230899" y="4188602"/>
            <a:ext cx="4601245" cy="11140"/>
          </a:xfrm>
          <a:prstGeom prst="line">
            <a:avLst/>
          </a:prstGeom>
          <a:ln w="38100" cmpd="sng">
            <a:solidFill>
              <a:srgbClr val="FF0000"/>
            </a:solidFill>
            <a:prstDash val="dashDot"/>
          </a:ln>
        </p:spPr>
        <p:style>
          <a:lnRef idx="2">
            <a:schemeClr val="accent1"/>
          </a:lnRef>
          <a:fillRef idx="0">
            <a:schemeClr val="accent1"/>
          </a:fillRef>
          <a:effectRef idx="1">
            <a:schemeClr val="accent1"/>
          </a:effectRef>
          <a:fontRef idx="minor">
            <a:schemeClr val="tx1"/>
          </a:fontRef>
        </p:style>
      </p:cxnSp>
      <p:sp>
        <p:nvSpPr>
          <p:cNvPr id="5" name="CuadroTexto 4"/>
          <p:cNvSpPr txBox="1"/>
          <p:nvPr/>
        </p:nvSpPr>
        <p:spPr>
          <a:xfrm rot="20734525">
            <a:off x="645097" y="1339293"/>
            <a:ext cx="7696004" cy="3785652"/>
          </a:xfrm>
          <a:prstGeom prst="rect">
            <a:avLst/>
          </a:prstGeom>
          <a:solidFill>
            <a:srgbClr val="FF0000"/>
          </a:solidFill>
          <a:ln>
            <a:solidFill>
              <a:srgbClr val="FF0000"/>
            </a:solidFill>
          </a:ln>
        </p:spPr>
        <p:txBody>
          <a:bodyPr wrap="square" rtlCol="0">
            <a:spAutoFit/>
          </a:bodyPr>
          <a:lstStyle/>
          <a:p>
            <a:r>
              <a:rPr lang="es-ES" sz="4000" dirty="0" smtClean="0">
                <a:solidFill>
                  <a:srgbClr val="FFFFFF"/>
                </a:solidFill>
              </a:rPr>
              <a:t>La mitad de los antineoplásicos que se están utilizando hoy en día carecen de evidencias que demuestren un aumento de la supervivencia o mejora de la calidad de vida </a:t>
            </a:r>
            <a:endParaRPr lang="es-ES" sz="4000" dirty="0">
              <a:solidFill>
                <a:srgbClr val="FFFFFF"/>
              </a:solidFill>
            </a:endParaRPr>
          </a:p>
        </p:txBody>
      </p:sp>
    </p:spTree>
    <p:extLst>
      <p:ext uri="{BB962C8B-B14F-4D97-AF65-F5344CB8AC3E}">
        <p14:creationId xmlns:p14="http://schemas.microsoft.com/office/powerpoint/2010/main" val="243118028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
        <p:nvSpPr>
          <p:cNvPr id="6" name="Rectángulo 5"/>
          <p:cNvSpPr/>
          <p:nvPr/>
        </p:nvSpPr>
        <p:spPr>
          <a:xfrm>
            <a:off x="44564" y="200518"/>
            <a:ext cx="9046516" cy="6216064"/>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CuadroTexto 3"/>
          <p:cNvSpPr txBox="1"/>
          <p:nvPr/>
        </p:nvSpPr>
        <p:spPr>
          <a:xfrm>
            <a:off x="690745" y="6312147"/>
            <a:ext cx="7439547" cy="461665"/>
          </a:xfrm>
          <a:prstGeom prst="rect">
            <a:avLst/>
          </a:prstGeom>
          <a:solidFill>
            <a:schemeClr val="bg1"/>
          </a:solidFill>
          <a:ln w="38100" cmpd="sng">
            <a:solidFill>
              <a:srgbClr val="008000"/>
            </a:solidFill>
          </a:ln>
        </p:spPr>
        <p:txBody>
          <a:bodyPr wrap="square" rtlCol="0">
            <a:spAutoFit/>
          </a:bodyPr>
          <a:lstStyle/>
          <a:p>
            <a:pPr algn="ctr"/>
            <a:r>
              <a:rPr lang="es-ES" sz="2400" dirty="0" smtClean="0"/>
              <a:t>Apoyo político neoliberal y socialdemócrata</a:t>
            </a:r>
            <a:endParaRPr lang="es-ES" sz="2400" dirty="0"/>
          </a:p>
        </p:txBody>
      </p:sp>
      <p:sp>
        <p:nvSpPr>
          <p:cNvPr id="3" name="Elipse 2"/>
          <p:cNvSpPr/>
          <p:nvPr/>
        </p:nvSpPr>
        <p:spPr>
          <a:xfrm>
            <a:off x="4211309" y="1281088"/>
            <a:ext cx="4668091" cy="4556219"/>
          </a:xfrm>
          <a:prstGeom prst="ellipse">
            <a:avLst/>
          </a:prstGeom>
          <a:noFill/>
          <a:ln w="57150" cmpd="sng">
            <a:solidFill>
              <a:schemeClr val="tx1">
                <a:lumMod val="95000"/>
                <a:lumOff val="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8267582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2400" y="114300"/>
            <a:ext cx="8839200" cy="6629400"/>
          </a:xfrm>
          <a:prstGeom prst="rect">
            <a:avLst/>
          </a:prstGeom>
        </p:spPr>
      </p:pic>
    </p:spTree>
    <p:extLst>
      <p:ext uri="{BB962C8B-B14F-4D97-AF65-F5344CB8AC3E}">
        <p14:creationId xmlns:p14="http://schemas.microsoft.com/office/powerpoint/2010/main" val="2247055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echa derecha 1"/>
          <p:cNvSpPr/>
          <p:nvPr/>
        </p:nvSpPr>
        <p:spPr>
          <a:xfrm>
            <a:off x="1147525" y="779794"/>
            <a:ext cx="6105285" cy="1425911"/>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smtClean="0"/>
              <a:t>ENSAYOS CLÍNICOS DE SIEMBRA</a:t>
            </a:r>
            <a:endParaRPr lang="es-ES" sz="2800" b="1" dirty="0"/>
          </a:p>
        </p:txBody>
      </p:sp>
      <p:sp>
        <p:nvSpPr>
          <p:cNvPr id="3" name="Flecha derecha 2"/>
          <p:cNvSpPr/>
          <p:nvPr/>
        </p:nvSpPr>
        <p:spPr>
          <a:xfrm>
            <a:off x="1192088" y="2313543"/>
            <a:ext cx="6105285" cy="150744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smtClean="0"/>
              <a:t>LÍDERES DE OPINIÓN </a:t>
            </a:r>
            <a:endParaRPr lang="es-ES" sz="2800" b="1" dirty="0"/>
          </a:p>
        </p:txBody>
      </p:sp>
      <p:sp>
        <p:nvSpPr>
          <p:cNvPr id="4" name="Flecha derecha 3"/>
          <p:cNvSpPr/>
          <p:nvPr/>
        </p:nvSpPr>
        <p:spPr>
          <a:xfrm>
            <a:off x="1147524" y="4006191"/>
            <a:ext cx="6161813" cy="1474644"/>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smtClean="0"/>
              <a:t>GUÍAS DE PRÁCTICA CLÍNICA</a:t>
            </a:r>
            <a:endParaRPr lang="es-ES" sz="2800" b="1" dirty="0"/>
          </a:p>
        </p:txBody>
      </p:sp>
      <p:sp>
        <p:nvSpPr>
          <p:cNvPr id="6" name="CuadroTexto 5"/>
          <p:cNvSpPr txBox="1"/>
          <p:nvPr/>
        </p:nvSpPr>
        <p:spPr>
          <a:xfrm>
            <a:off x="4812925" y="5859587"/>
            <a:ext cx="3776809" cy="523220"/>
          </a:xfrm>
          <a:prstGeom prst="rect">
            <a:avLst/>
          </a:prstGeom>
          <a:solidFill>
            <a:schemeClr val="bg1"/>
          </a:solidFill>
          <a:ln w="57150" cmpd="sng">
            <a:solidFill>
              <a:srgbClr val="000090"/>
            </a:solidFill>
          </a:ln>
        </p:spPr>
        <p:txBody>
          <a:bodyPr wrap="square" rtlCol="0">
            <a:spAutoFit/>
          </a:bodyPr>
          <a:lstStyle/>
          <a:p>
            <a:pPr algn="ctr"/>
            <a:r>
              <a:rPr lang="es-ES" sz="2800" dirty="0" smtClean="0"/>
              <a:t>CONFLICTOS DE INTERÉS</a:t>
            </a:r>
            <a:endParaRPr lang="es-ES" sz="2800" dirty="0"/>
          </a:p>
        </p:txBody>
      </p:sp>
      <p:sp>
        <p:nvSpPr>
          <p:cNvPr id="7" name="Flecha curvada hacia la izquierda 6"/>
          <p:cNvSpPr/>
          <p:nvPr/>
        </p:nvSpPr>
        <p:spPr>
          <a:xfrm>
            <a:off x="6049579" y="300777"/>
            <a:ext cx="2740693" cy="5737048"/>
          </a:xfrm>
          <a:prstGeom prst="curvedLeftArrow">
            <a:avLst/>
          </a:prstGeom>
          <a:solidFill>
            <a:srgbClr val="0000FF">
              <a:alpha val="58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9" name="Flecha curvada hacia la izquierda 8"/>
          <p:cNvSpPr/>
          <p:nvPr/>
        </p:nvSpPr>
        <p:spPr>
          <a:xfrm rot="10800000">
            <a:off x="341797" y="122539"/>
            <a:ext cx="2944806" cy="5737048"/>
          </a:xfrm>
          <a:prstGeom prst="curvedLeftArrow">
            <a:avLst/>
          </a:prstGeom>
          <a:solidFill>
            <a:srgbClr val="0000FF">
              <a:alpha val="58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96277764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15900" y="247154"/>
            <a:ext cx="8712200" cy="3365500"/>
          </a:xfrm>
          <a:prstGeom prst="rect">
            <a:avLst/>
          </a:prstGeom>
        </p:spPr>
      </p:pic>
      <p:sp>
        <p:nvSpPr>
          <p:cNvPr id="3" name="CuadroTexto 2"/>
          <p:cNvSpPr txBox="1"/>
          <p:nvPr/>
        </p:nvSpPr>
        <p:spPr>
          <a:xfrm>
            <a:off x="5124874" y="3041192"/>
            <a:ext cx="3186334" cy="461665"/>
          </a:xfrm>
          <a:prstGeom prst="rect">
            <a:avLst/>
          </a:prstGeom>
          <a:noFill/>
        </p:spPr>
        <p:txBody>
          <a:bodyPr wrap="square" rtlCol="0">
            <a:spAutoFit/>
          </a:bodyPr>
          <a:lstStyle/>
          <a:p>
            <a:pPr algn="ctr"/>
            <a:r>
              <a:rPr lang="es-ES" sz="2400" dirty="0" smtClean="0"/>
              <a:t>Dr. John </a:t>
            </a:r>
            <a:r>
              <a:rPr lang="es-ES" sz="2400" dirty="0" err="1" smtClean="0"/>
              <a:t>Ioannidis</a:t>
            </a:r>
            <a:endParaRPr lang="es-ES" sz="2400" dirty="0"/>
          </a:p>
        </p:txBody>
      </p:sp>
      <p:sp>
        <p:nvSpPr>
          <p:cNvPr id="4" name="Rectángulo 3"/>
          <p:cNvSpPr/>
          <p:nvPr/>
        </p:nvSpPr>
        <p:spPr>
          <a:xfrm>
            <a:off x="358601" y="4137024"/>
            <a:ext cx="8242273" cy="2308324"/>
          </a:xfrm>
          <a:prstGeom prst="rect">
            <a:avLst/>
          </a:prstGeom>
        </p:spPr>
        <p:txBody>
          <a:bodyPr wrap="square">
            <a:spAutoFit/>
          </a:bodyPr>
          <a:lstStyle/>
          <a:p>
            <a:r>
              <a:rPr lang="es-ES" sz="3600" i="1" dirty="0" smtClean="0"/>
              <a:t>“¿</a:t>
            </a:r>
            <a:r>
              <a:rPr lang="es-ES" sz="3600" i="1" dirty="0"/>
              <a:t>Se está mejorando la medicina o simplemente homogeneizando de forma sesgada, organizada y colectiva la ignorancia</a:t>
            </a:r>
            <a:r>
              <a:rPr lang="es-ES" sz="3600" i="1" dirty="0" smtClean="0"/>
              <a:t>?”</a:t>
            </a:r>
            <a:endParaRPr lang="es-ES" sz="3600" i="1" dirty="0"/>
          </a:p>
        </p:txBody>
      </p:sp>
    </p:spTree>
    <p:extLst>
      <p:ext uri="{BB962C8B-B14F-4D97-AF65-F5344CB8AC3E}">
        <p14:creationId xmlns:p14="http://schemas.microsoft.com/office/powerpoint/2010/main" val="256730483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136385" y="1503886"/>
            <a:ext cx="5704207" cy="4154983"/>
          </a:xfrm>
          <a:prstGeom prst="rect">
            <a:avLst/>
          </a:prstGeom>
          <a:noFill/>
          <a:ln w="76200" cmpd="sng">
            <a:solidFill>
              <a:srgbClr val="800000"/>
            </a:solidFill>
          </a:ln>
        </p:spPr>
        <p:txBody>
          <a:bodyPr wrap="square" rtlCol="0">
            <a:spAutoFit/>
          </a:bodyPr>
          <a:lstStyle/>
          <a:p>
            <a:r>
              <a:rPr lang="es-ES" sz="8800" dirty="0" smtClean="0"/>
              <a:t>¿Y los resultados en salud?</a:t>
            </a:r>
            <a:endParaRPr lang="es-ES" sz="8800" dirty="0"/>
          </a:p>
        </p:txBody>
      </p:sp>
    </p:spTree>
    <p:extLst>
      <p:ext uri="{BB962C8B-B14F-4D97-AF65-F5344CB8AC3E}">
        <p14:creationId xmlns:p14="http://schemas.microsoft.com/office/powerpoint/2010/main" val="132919259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Salvaguardas habituales</a:t>
            </a:r>
            <a:br>
              <a:rPr lang="es-ES" dirty="0" smtClean="0"/>
            </a:br>
            <a:r>
              <a:rPr lang="es-ES" dirty="0" smtClean="0"/>
              <a:t>Small </a:t>
            </a:r>
            <a:r>
              <a:rPr lang="es-ES" dirty="0" err="1" smtClean="0"/>
              <a:t>Science</a:t>
            </a:r>
            <a:endParaRPr lang="es-ES" dirty="0"/>
          </a:p>
        </p:txBody>
      </p:sp>
      <p:sp>
        <p:nvSpPr>
          <p:cNvPr id="3" name="Marcador de contenido 2"/>
          <p:cNvSpPr>
            <a:spLocks noGrp="1"/>
          </p:cNvSpPr>
          <p:nvPr>
            <p:ph idx="1"/>
          </p:nvPr>
        </p:nvSpPr>
        <p:spPr/>
        <p:txBody>
          <a:bodyPr>
            <a:normAutofit fontScale="92500" lnSpcReduction="20000"/>
          </a:bodyPr>
          <a:lstStyle/>
          <a:p>
            <a:r>
              <a:rPr lang="es-ES" dirty="0" smtClean="0"/>
              <a:t>AUTOREGULACIÓN: La ciencia tiene mecanismos de auto-regulación para asegurar su calidad:</a:t>
            </a:r>
          </a:p>
          <a:p>
            <a:pPr lvl="1"/>
            <a:r>
              <a:rPr lang="es-ES" dirty="0" smtClean="0"/>
              <a:t>Método científico</a:t>
            </a:r>
          </a:p>
          <a:p>
            <a:pPr lvl="1"/>
            <a:r>
              <a:rPr lang="es-ES" dirty="0" smtClean="0"/>
              <a:t>Revisión por pares</a:t>
            </a:r>
          </a:p>
          <a:p>
            <a:pPr lvl="1"/>
            <a:r>
              <a:rPr lang="es-ES" dirty="0" smtClean="0"/>
              <a:t>Reproducibilidad </a:t>
            </a:r>
          </a:p>
          <a:p>
            <a:pPr lvl="1"/>
            <a:r>
              <a:rPr lang="es-ES" dirty="0" smtClean="0"/>
              <a:t>Ética: Valores Robert </a:t>
            </a:r>
            <a:r>
              <a:rPr lang="es-ES" dirty="0" err="1" smtClean="0"/>
              <a:t>Merton</a:t>
            </a:r>
            <a:r>
              <a:rPr lang="es-ES" dirty="0" smtClean="0"/>
              <a:t> </a:t>
            </a:r>
            <a:r>
              <a:rPr lang="es-ES" dirty="0"/>
              <a:t>(</a:t>
            </a:r>
            <a:r>
              <a:rPr lang="es-ES" dirty="0" err="1"/>
              <a:t>comunalismo</a:t>
            </a:r>
            <a:r>
              <a:rPr lang="es-ES" dirty="0"/>
              <a:t>, universalismo, desinterés, originalidad y </a:t>
            </a:r>
            <a:r>
              <a:rPr lang="es-ES" dirty="0" smtClean="0"/>
              <a:t>escepticismo)</a:t>
            </a:r>
          </a:p>
          <a:p>
            <a:r>
              <a:rPr lang="es-ES" dirty="0" smtClean="0"/>
              <a:t>REGULACIÓN PÚBLICA: La administración pública garantiza la seguridad y efectividad de los productos que están en el mercado (agencias reguladoras)  </a:t>
            </a:r>
            <a:endParaRPr lang="es-ES" dirty="0"/>
          </a:p>
        </p:txBody>
      </p:sp>
    </p:spTree>
    <p:extLst>
      <p:ext uri="{BB962C8B-B14F-4D97-AF65-F5344CB8AC3E}">
        <p14:creationId xmlns:p14="http://schemas.microsoft.com/office/powerpoint/2010/main" val="11572226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6355635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7454265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7694277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07188338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
        <p:nvSpPr>
          <p:cNvPr id="3" name="CuadroTexto 2"/>
          <p:cNvSpPr txBox="1"/>
          <p:nvPr/>
        </p:nvSpPr>
        <p:spPr>
          <a:xfrm>
            <a:off x="3386670" y="6021919"/>
            <a:ext cx="3799416" cy="523220"/>
          </a:xfrm>
          <a:prstGeom prst="rect">
            <a:avLst/>
          </a:prstGeom>
          <a:solidFill>
            <a:schemeClr val="bg1"/>
          </a:solidFill>
          <a:ln>
            <a:solidFill>
              <a:srgbClr val="000000"/>
            </a:solidFill>
          </a:ln>
        </p:spPr>
        <p:txBody>
          <a:bodyPr wrap="square" rtlCol="0">
            <a:spAutoFit/>
          </a:bodyPr>
          <a:lstStyle/>
          <a:p>
            <a:r>
              <a:rPr lang="mr-IN" sz="2800" dirty="0" smtClean="0"/>
              <a:t>…</a:t>
            </a:r>
            <a:r>
              <a:rPr lang="es-ES_tradnl" sz="2800" dirty="0" smtClean="0"/>
              <a:t>.</a:t>
            </a:r>
            <a:r>
              <a:rPr lang="es-ES" sz="2800" dirty="0" smtClean="0"/>
              <a:t>el sistema está roto</a:t>
            </a:r>
            <a:endParaRPr lang="es-ES" sz="2800" dirty="0"/>
          </a:p>
        </p:txBody>
      </p:sp>
    </p:spTree>
    <p:extLst>
      <p:ext uri="{BB962C8B-B14F-4D97-AF65-F5344CB8AC3E}">
        <p14:creationId xmlns:p14="http://schemas.microsoft.com/office/powerpoint/2010/main" val="391556290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28083" y="317484"/>
            <a:ext cx="8233834" cy="6247864"/>
          </a:xfrm>
          <a:prstGeom prst="rect">
            <a:avLst/>
          </a:prstGeom>
          <a:noFill/>
          <a:ln w="76200" cmpd="sng">
            <a:solidFill>
              <a:srgbClr val="800000"/>
            </a:solidFill>
          </a:ln>
        </p:spPr>
        <p:txBody>
          <a:bodyPr wrap="square" rtlCol="0">
            <a:spAutoFit/>
          </a:bodyPr>
          <a:lstStyle/>
          <a:p>
            <a:r>
              <a:rPr lang="es-ES" sz="8000" dirty="0" smtClean="0"/>
              <a:t>¿Y cuánto cuesta esta falta de regulación y buen gobierno de la ciencia?</a:t>
            </a:r>
            <a:endParaRPr lang="es-ES" sz="8000" dirty="0"/>
          </a:p>
        </p:txBody>
      </p:sp>
    </p:spTree>
    <p:extLst>
      <p:ext uri="{BB962C8B-B14F-4D97-AF65-F5344CB8AC3E}">
        <p14:creationId xmlns:p14="http://schemas.microsoft.com/office/powerpoint/2010/main" val="134939464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2446808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00938201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8-10-20 a las 20.01.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635000"/>
            <a:ext cx="8432800" cy="5588000"/>
          </a:xfrm>
          <a:prstGeom prst="rect">
            <a:avLst/>
          </a:prstGeom>
        </p:spPr>
      </p:pic>
      <p:sp>
        <p:nvSpPr>
          <p:cNvPr id="3" name="CuadroTexto 2"/>
          <p:cNvSpPr txBox="1"/>
          <p:nvPr/>
        </p:nvSpPr>
        <p:spPr>
          <a:xfrm>
            <a:off x="355600" y="178238"/>
            <a:ext cx="8432799" cy="307777"/>
          </a:xfrm>
          <a:prstGeom prst="rect">
            <a:avLst/>
          </a:prstGeom>
          <a:noFill/>
        </p:spPr>
        <p:txBody>
          <a:bodyPr wrap="square" rtlCol="0">
            <a:spAutoFit/>
          </a:bodyPr>
          <a:lstStyle/>
          <a:p>
            <a:r>
              <a:rPr lang="es-ES" sz="1400" dirty="0" smtClean="0"/>
              <a:t>Modificado de </a:t>
            </a:r>
            <a:r>
              <a:rPr lang="es-ES" sz="1400" dirty="0" err="1" smtClean="0"/>
              <a:t>Simó</a:t>
            </a:r>
            <a:r>
              <a:rPr lang="es-ES" sz="1400" dirty="0"/>
              <a:t> J: http://</a:t>
            </a:r>
            <a:r>
              <a:rPr lang="es-ES" sz="1400" dirty="0" err="1"/>
              <a:t>saludineroap.blogspot.com</a:t>
            </a:r>
            <a:r>
              <a:rPr lang="es-ES" sz="1400" dirty="0"/>
              <a:t>/2017/11/la-farmacia-hospitalaria-la-caza-de-</a:t>
            </a:r>
            <a:r>
              <a:rPr lang="es-ES" sz="1400" dirty="0" err="1"/>
              <a:t>la.html</a:t>
            </a:r>
            <a:endParaRPr lang="es-ES" sz="1400" dirty="0"/>
          </a:p>
        </p:txBody>
      </p:sp>
      <p:sp>
        <p:nvSpPr>
          <p:cNvPr id="4" name="Rombo 3"/>
          <p:cNvSpPr/>
          <p:nvPr/>
        </p:nvSpPr>
        <p:spPr>
          <a:xfrm>
            <a:off x="8411477" y="2350519"/>
            <a:ext cx="167116" cy="178238"/>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CuadroTexto 4"/>
          <p:cNvSpPr txBox="1"/>
          <p:nvPr/>
        </p:nvSpPr>
        <p:spPr>
          <a:xfrm>
            <a:off x="7598182" y="2049741"/>
            <a:ext cx="1245922" cy="276999"/>
          </a:xfrm>
          <a:prstGeom prst="rect">
            <a:avLst/>
          </a:prstGeom>
          <a:solidFill>
            <a:schemeClr val="bg1"/>
          </a:solidFill>
          <a:ln>
            <a:solidFill>
              <a:schemeClr val="tx1"/>
            </a:solidFill>
          </a:ln>
        </p:spPr>
        <p:txBody>
          <a:bodyPr wrap="square" rtlCol="0">
            <a:spAutoFit/>
          </a:bodyPr>
          <a:lstStyle/>
          <a:p>
            <a:pPr algn="ctr"/>
            <a:r>
              <a:rPr lang="es-ES" sz="1200" dirty="0" smtClean="0"/>
              <a:t>10.170 millones</a:t>
            </a:r>
            <a:endParaRPr lang="es-ES" sz="1200" dirty="0"/>
          </a:p>
        </p:txBody>
      </p:sp>
      <p:sp>
        <p:nvSpPr>
          <p:cNvPr id="6" name="Rectángulo 5"/>
          <p:cNvSpPr/>
          <p:nvPr/>
        </p:nvSpPr>
        <p:spPr>
          <a:xfrm>
            <a:off x="8411477" y="3130312"/>
            <a:ext cx="167116" cy="167099"/>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CuadroTexto 6"/>
          <p:cNvSpPr txBox="1"/>
          <p:nvPr/>
        </p:nvSpPr>
        <p:spPr>
          <a:xfrm>
            <a:off x="7788516" y="3706027"/>
            <a:ext cx="1245922" cy="276999"/>
          </a:xfrm>
          <a:prstGeom prst="rect">
            <a:avLst/>
          </a:prstGeom>
          <a:solidFill>
            <a:schemeClr val="bg1"/>
          </a:solidFill>
          <a:ln>
            <a:solidFill>
              <a:schemeClr val="tx1"/>
            </a:solidFill>
          </a:ln>
        </p:spPr>
        <p:txBody>
          <a:bodyPr wrap="square" rtlCol="0">
            <a:spAutoFit/>
          </a:bodyPr>
          <a:lstStyle/>
          <a:p>
            <a:pPr algn="ctr"/>
            <a:r>
              <a:rPr lang="es-ES" sz="1200" dirty="0" smtClean="0"/>
              <a:t>6.448 millones</a:t>
            </a:r>
            <a:endParaRPr lang="es-ES" sz="1200" dirty="0"/>
          </a:p>
        </p:txBody>
      </p:sp>
      <p:sp>
        <p:nvSpPr>
          <p:cNvPr id="8" name="CuadroTexto 7"/>
          <p:cNvSpPr txBox="1"/>
          <p:nvPr/>
        </p:nvSpPr>
        <p:spPr>
          <a:xfrm rot="19113669">
            <a:off x="8061258" y="4912695"/>
            <a:ext cx="790077" cy="276999"/>
          </a:xfrm>
          <a:prstGeom prst="rect">
            <a:avLst/>
          </a:prstGeom>
          <a:noFill/>
        </p:spPr>
        <p:txBody>
          <a:bodyPr wrap="square" rtlCol="0">
            <a:spAutoFit/>
          </a:bodyPr>
          <a:lstStyle/>
          <a:p>
            <a:pPr algn="ctr"/>
            <a:r>
              <a:rPr lang="es-ES" sz="1200" b="1" dirty="0" smtClean="0">
                <a:solidFill>
                  <a:srgbClr val="FFFFFF"/>
                </a:solidFill>
              </a:rPr>
              <a:t>2017</a:t>
            </a:r>
            <a:endParaRPr lang="es-ES" sz="1200" b="1" dirty="0">
              <a:solidFill>
                <a:srgbClr val="FFFFFF"/>
              </a:solidFill>
            </a:endParaRPr>
          </a:p>
        </p:txBody>
      </p:sp>
      <p:sp>
        <p:nvSpPr>
          <p:cNvPr id="12" name="CuadroTexto 11"/>
          <p:cNvSpPr txBox="1"/>
          <p:nvPr/>
        </p:nvSpPr>
        <p:spPr>
          <a:xfrm>
            <a:off x="7598182" y="5809912"/>
            <a:ext cx="1398576" cy="707886"/>
          </a:xfrm>
          <a:prstGeom prst="rect">
            <a:avLst/>
          </a:prstGeom>
          <a:solidFill>
            <a:schemeClr val="bg1"/>
          </a:solidFill>
          <a:ln>
            <a:solidFill>
              <a:schemeClr val="tx1"/>
            </a:solidFill>
          </a:ln>
        </p:spPr>
        <p:txBody>
          <a:bodyPr wrap="square" rtlCol="0">
            <a:spAutoFit/>
          </a:bodyPr>
          <a:lstStyle/>
          <a:p>
            <a:pPr algn="ctr"/>
            <a:r>
              <a:rPr lang="es-ES" sz="2000" dirty="0" smtClean="0"/>
              <a:t>16.618  millones</a:t>
            </a:r>
            <a:endParaRPr lang="es-ES" sz="2000" dirty="0"/>
          </a:p>
        </p:txBody>
      </p:sp>
    </p:spTree>
    <p:extLst>
      <p:ext uri="{BB962C8B-B14F-4D97-AF65-F5344CB8AC3E}">
        <p14:creationId xmlns:p14="http://schemas.microsoft.com/office/powerpoint/2010/main" val="246965703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Rectángulo 2"/>
          <p:cNvSpPr>
            <a:spLocks noChangeArrowheads="1"/>
          </p:cNvSpPr>
          <p:nvPr/>
        </p:nvSpPr>
        <p:spPr bwMode="auto">
          <a:xfrm>
            <a:off x="5021263" y="6408738"/>
            <a:ext cx="3756025" cy="369887"/>
          </a:xfrm>
          <a:prstGeom prst="rect">
            <a:avLst/>
          </a:prstGeom>
          <a:noFill/>
          <a:ln w="9525">
            <a:solidFill>
              <a:srgbClr val="0D0D0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s-ES" sz="900"/>
              <a:t>https://morningconsult.com/wp-content/uploads/2016/06/IMS-Institute-Global-Oncology-Report-05.31.16.pdf</a:t>
            </a:r>
          </a:p>
        </p:txBody>
      </p:sp>
    </p:spTree>
    <p:extLst>
      <p:ext uri="{BB962C8B-B14F-4D97-AF65-F5344CB8AC3E}">
        <p14:creationId xmlns:p14="http://schemas.microsoft.com/office/powerpoint/2010/main" val="145768075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CuadroTexto 2"/>
          <p:cNvSpPr txBox="1">
            <a:spLocks noChangeArrowheads="1"/>
          </p:cNvSpPr>
          <p:nvPr/>
        </p:nvSpPr>
        <p:spPr bwMode="auto">
          <a:xfrm>
            <a:off x="385763" y="382588"/>
            <a:ext cx="3873500" cy="831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a:t>MACROCIENCIA (Big Science): 1940-1965</a:t>
            </a:r>
          </a:p>
        </p:txBody>
      </p:sp>
      <p:pic>
        <p:nvPicPr>
          <p:cNvPr id="40962" name="Imagen 4" descr="Captura de pantalla 2017-06-18 a las 18.43.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38613" y="3621088"/>
            <a:ext cx="4918075" cy="29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Imagen 3" descr="Captura de pantalla 2017-06-18 a las 18.43.2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763" y="1865313"/>
            <a:ext cx="4191000" cy="2501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64" name="Imagen 5" descr="Captura de pantalla 2017-06-18 a las 18.54.2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650" y="4046538"/>
            <a:ext cx="3290888"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Imagen 6" descr="Captura de pantalla 2017-06-18 a las 18.55.3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18275" y="239713"/>
            <a:ext cx="2147888"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descr="Captura de pantalla 2017-06-18 a las 18.59.0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5825" y="557213"/>
            <a:ext cx="1544638" cy="15541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844164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8-10-20 a las 20.01.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635000"/>
            <a:ext cx="8432800" cy="5588000"/>
          </a:xfrm>
          <a:prstGeom prst="rect">
            <a:avLst/>
          </a:prstGeom>
        </p:spPr>
      </p:pic>
      <p:sp>
        <p:nvSpPr>
          <p:cNvPr id="3" name="CuadroTexto 2"/>
          <p:cNvSpPr txBox="1"/>
          <p:nvPr/>
        </p:nvSpPr>
        <p:spPr>
          <a:xfrm>
            <a:off x="355600" y="178238"/>
            <a:ext cx="8432799" cy="307777"/>
          </a:xfrm>
          <a:prstGeom prst="rect">
            <a:avLst/>
          </a:prstGeom>
          <a:noFill/>
        </p:spPr>
        <p:txBody>
          <a:bodyPr wrap="square" rtlCol="0">
            <a:spAutoFit/>
          </a:bodyPr>
          <a:lstStyle/>
          <a:p>
            <a:r>
              <a:rPr lang="es-ES" sz="1400" dirty="0" smtClean="0"/>
              <a:t>Modificado de </a:t>
            </a:r>
            <a:r>
              <a:rPr lang="es-ES" sz="1400" dirty="0" err="1" smtClean="0"/>
              <a:t>Simó</a:t>
            </a:r>
            <a:r>
              <a:rPr lang="es-ES" sz="1400" dirty="0"/>
              <a:t> J: http://</a:t>
            </a:r>
            <a:r>
              <a:rPr lang="es-ES" sz="1400" dirty="0" err="1"/>
              <a:t>saludineroap.blogspot.com</a:t>
            </a:r>
            <a:r>
              <a:rPr lang="es-ES" sz="1400" dirty="0"/>
              <a:t>/2017/11/la-farmacia-hospitalaria-la-caza-de-</a:t>
            </a:r>
            <a:r>
              <a:rPr lang="es-ES" sz="1400" dirty="0" err="1"/>
              <a:t>la.html</a:t>
            </a:r>
            <a:endParaRPr lang="es-ES" sz="1400" dirty="0"/>
          </a:p>
        </p:txBody>
      </p:sp>
      <p:sp>
        <p:nvSpPr>
          <p:cNvPr id="4" name="Rombo 3"/>
          <p:cNvSpPr/>
          <p:nvPr/>
        </p:nvSpPr>
        <p:spPr>
          <a:xfrm>
            <a:off x="8411477" y="2350519"/>
            <a:ext cx="167116" cy="178238"/>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CuadroTexto 4"/>
          <p:cNvSpPr txBox="1"/>
          <p:nvPr/>
        </p:nvSpPr>
        <p:spPr>
          <a:xfrm>
            <a:off x="7598182" y="2049741"/>
            <a:ext cx="1245922" cy="276999"/>
          </a:xfrm>
          <a:prstGeom prst="rect">
            <a:avLst/>
          </a:prstGeom>
          <a:solidFill>
            <a:schemeClr val="bg1"/>
          </a:solidFill>
          <a:ln>
            <a:solidFill>
              <a:schemeClr val="tx1"/>
            </a:solidFill>
          </a:ln>
        </p:spPr>
        <p:txBody>
          <a:bodyPr wrap="square" rtlCol="0">
            <a:spAutoFit/>
          </a:bodyPr>
          <a:lstStyle/>
          <a:p>
            <a:pPr algn="ctr"/>
            <a:r>
              <a:rPr lang="es-ES" sz="1200" dirty="0" smtClean="0"/>
              <a:t>10.170 millones</a:t>
            </a:r>
            <a:endParaRPr lang="es-ES" sz="1200" dirty="0"/>
          </a:p>
        </p:txBody>
      </p:sp>
      <p:sp>
        <p:nvSpPr>
          <p:cNvPr id="6" name="Rectángulo 5"/>
          <p:cNvSpPr/>
          <p:nvPr/>
        </p:nvSpPr>
        <p:spPr>
          <a:xfrm>
            <a:off x="8411477" y="3130312"/>
            <a:ext cx="167116" cy="167099"/>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CuadroTexto 6"/>
          <p:cNvSpPr txBox="1"/>
          <p:nvPr/>
        </p:nvSpPr>
        <p:spPr>
          <a:xfrm>
            <a:off x="7788516" y="3706027"/>
            <a:ext cx="1245922" cy="276999"/>
          </a:xfrm>
          <a:prstGeom prst="rect">
            <a:avLst/>
          </a:prstGeom>
          <a:solidFill>
            <a:schemeClr val="bg1"/>
          </a:solidFill>
          <a:ln>
            <a:solidFill>
              <a:schemeClr val="tx1"/>
            </a:solidFill>
          </a:ln>
        </p:spPr>
        <p:txBody>
          <a:bodyPr wrap="square" rtlCol="0">
            <a:spAutoFit/>
          </a:bodyPr>
          <a:lstStyle/>
          <a:p>
            <a:pPr algn="ctr"/>
            <a:r>
              <a:rPr lang="es-ES" sz="1200" dirty="0" smtClean="0"/>
              <a:t>6.448 millones</a:t>
            </a:r>
            <a:endParaRPr lang="es-ES" sz="1200" dirty="0"/>
          </a:p>
        </p:txBody>
      </p:sp>
      <p:sp>
        <p:nvSpPr>
          <p:cNvPr id="8" name="CuadroTexto 7"/>
          <p:cNvSpPr txBox="1"/>
          <p:nvPr/>
        </p:nvSpPr>
        <p:spPr>
          <a:xfrm rot="19113669">
            <a:off x="8061258" y="4912695"/>
            <a:ext cx="790077" cy="276999"/>
          </a:xfrm>
          <a:prstGeom prst="rect">
            <a:avLst/>
          </a:prstGeom>
          <a:noFill/>
        </p:spPr>
        <p:txBody>
          <a:bodyPr wrap="square" rtlCol="0">
            <a:spAutoFit/>
          </a:bodyPr>
          <a:lstStyle/>
          <a:p>
            <a:pPr algn="ctr"/>
            <a:r>
              <a:rPr lang="es-ES" sz="1200" b="1" dirty="0" smtClean="0">
                <a:solidFill>
                  <a:srgbClr val="FFFFFF"/>
                </a:solidFill>
              </a:rPr>
              <a:t>2017</a:t>
            </a:r>
            <a:endParaRPr lang="es-ES" sz="1200" b="1" dirty="0">
              <a:solidFill>
                <a:srgbClr val="FFFFFF"/>
              </a:solidFill>
            </a:endParaRPr>
          </a:p>
        </p:txBody>
      </p:sp>
      <p:cxnSp>
        <p:nvCxnSpPr>
          <p:cNvPr id="9" name="Conector recto de flecha 8"/>
          <p:cNvCxnSpPr/>
          <p:nvPr/>
        </p:nvCxnSpPr>
        <p:spPr>
          <a:xfrm flipV="1">
            <a:off x="8655050" y="4137025"/>
            <a:ext cx="0" cy="715963"/>
          </a:xfrm>
          <a:prstGeom prst="straightConnector1">
            <a:avLst/>
          </a:prstGeom>
          <a:ln w="5715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CuadroTexto 9"/>
          <p:cNvSpPr txBox="1"/>
          <p:nvPr/>
        </p:nvSpPr>
        <p:spPr>
          <a:xfrm>
            <a:off x="6975221" y="4150689"/>
            <a:ext cx="1245922" cy="461665"/>
          </a:xfrm>
          <a:prstGeom prst="rect">
            <a:avLst/>
          </a:prstGeom>
          <a:solidFill>
            <a:schemeClr val="bg1"/>
          </a:solidFill>
          <a:ln>
            <a:solidFill>
              <a:schemeClr val="tx1"/>
            </a:solidFill>
          </a:ln>
        </p:spPr>
        <p:txBody>
          <a:bodyPr wrap="square" rtlCol="0">
            <a:spAutoFit/>
          </a:bodyPr>
          <a:lstStyle/>
          <a:p>
            <a:pPr algn="ctr"/>
            <a:r>
              <a:rPr lang="es-ES" sz="1200" dirty="0" smtClean="0"/>
              <a:t>2000 millones en antineoplásicos</a:t>
            </a:r>
            <a:endParaRPr lang="es-ES" sz="1200" dirty="0"/>
          </a:p>
        </p:txBody>
      </p:sp>
      <p:sp>
        <p:nvSpPr>
          <p:cNvPr id="11" name="CuadroTexto 10"/>
          <p:cNvSpPr txBox="1"/>
          <p:nvPr/>
        </p:nvSpPr>
        <p:spPr>
          <a:xfrm>
            <a:off x="7598182" y="5809912"/>
            <a:ext cx="1398576" cy="707886"/>
          </a:xfrm>
          <a:prstGeom prst="rect">
            <a:avLst/>
          </a:prstGeom>
          <a:solidFill>
            <a:schemeClr val="bg1"/>
          </a:solidFill>
          <a:ln>
            <a:solidFill>
              <a:schemeClr val="tx1"/>
            </a:solidFill>
          </a:ln>
        </p:spPr>
        <p:txBody>
          <a:bodyPr wrap="square" rtlCol="0">
            <a:spAutoFit/>
          </a:bodyPr>
          <a:lstStyle/>
          <a:p>
            <a:pPr algn="ctr"/>
            <a:r>
              <a:rPr lang="es-ES" sz="2000" dirty="0" smtClean="0"/>
              <a:t>16.618  millones</a:t>
            </a:r>
            <a:endParaRPr lang="es-ES" sz="2000" dirty="0"/>
          </a:p>
        </p:txBody>
      </p:sp>
    </p:spTree>
    <p:extLst>
      <p:ext uri="{BB962C8B-B14F-4D97-AF65-F5344CB8AC3E}">
        <p14:creationId xmlns:p14="http://schemas.microsoft.com/office/powerpoint/2010/main" val="105525119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8-10-20 a las 20.01.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635000"/>
            <a:ext cx="8432800" cy="5588000"/>
          </a:xfrm>
          <a:prstGeom prst="rect">
            <a:avLst/>
          </a:prstGeom>
        </p:spPr>
      </p:pic>
      <p:sp>
        <p:nvSpPr>
          <p:cNvPr id="3" name="CuadroTexto 2"/>
          <p:cNvSpPr txBox="1"/>
          <p:nvPr/>
        </p:nvSpPr>
        <p:spPr>
          <a:xfrm>
            <a:off x="355600" y="178238"/>
            <a:ext cx="8432799" cy="307777"/>
          </a:xfrm>
          <a:prstGeom prst="rect">
            <a:avLst/>
          </a:prstGeom>
          <a:noFill/>
        </p:spPr>
        <p:txBody>
          <a:bodyPr wrap="square" rtlCol="0">
            <a:spAutoFit/>
          </a:bodyPr>
          <a:lstStyle/>
          <a:p>
            <a:r>
              <a:rPr lang="es-ES" sz="1400" dirty="0" smtClean="0"/>
              <a:t>Modificado de </a:t>
            </a:r>
            <a:r>
              <a:rPr lang="es-ES" sz="1400" dirty="0" err="1" smtClean="0"/>
              <a:t>Simó</a:t>
            </a:r>
            <a:r>
              <a:rPr lang="es-ES" sz="1400" dirty="0"/>
              <a:t> J: http://</a:t>
            </a:r>
            <a:r>
              <a:rPr lang="es-ES" sz="1400" dirty="0" err="1"/>
              <a:t>saludineroap.blogspot.com</a:t>
            </a:r>
            <a:r>
              <a:rPr lang="es-ES" sz="1400" dirty="0"/>
              <a:t>/2017/11/la-farmacia-hospitalaria-la-caza-de-</a:t>
            </a:r>
            <a:r>
              <a:rPr lang="es-ES" sz="1400" dirty="0" err="1"/>
              <a:t>la.html</a:t>
            </a:r>
            <a:endParaRPr lang="es-ES" sz="1400" dirty="0"/>
          </a:p>
        </p:txBody>
      </p:sp>
      <p:sp>
        <p:nvSpPr>
          <p:cNvPr id="4" name="Rombo 3"/>
          <p:cNvSpPr/>
          <p:nvPr/>
        </p:nvSpPr>
        <p:spPr>
          <a:xfrm>
            <a:off x="8411477" y="2350519"/>
            <a:ext cx="167116" cy="178238"/>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CuadroTexto 4"/>
          <p:cNvSpPr txBox="1"/>
          <p:nvPr/>
        </p:nvSpPr>
        <p:spPr>
          <a:xfrm>
            <a:off x="7598182" y="2049741"/>
            <a:ext cx="1245922" cy="276999"/>
          </a:xfrm>
          <a:prstGeom prst="rect">
            <a:avLst/>
          </a:prstGeom>
          <a:solidFill>
            <a:schemeClr val="bg1"/>
          </a:solidFill>
          <a:ln>
            <a:solidFill>
              <a:schemeClr val="tx1"/>
            </a:solidFill>
          </a:ln>
        </p:spPr>
        <p:txBody>
          <a:bodyPr wrap="square" rtlCol="0">
            <a:spAutoFit/>
          </a:bodyPr>
          <a:lstStyle/>
          <a:p>
            <a:pPr algn="ctr"/>
            <a:r>
              <a:rPr lang="es-ES" sz="1200" dirty="0" smtClean="0"/>
              <a:t>10.170 millones</a:t>
            </a:r>
            <a:endParaRPr lang="es-ES" sz="1200" dirty="0"/>
          </a:p>
        </p:txBody>
      </p:sp>
      <p:sp>
        <p:nvSpPr>
          <p:cNvPr id="6" name="Rectángulo 5"/>
          <p:cNvSpPr/>
          <p:nvPr/>
        </p:nvSpPr>
        <p:spPr>
          <a:xfrm>
            <a:off x="8411477" y="3130312"/>
            <a:ext cx="167116" cy="167099"/>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CuadroTexto 6"/>
          <p:cNvSpPr txBox="1"/>
          <p:nvPr/>
        </p:nvSpPr>
        <p:spPr>
          <a:xfrm>
            <a:off x="7788516" y="3706027"/>
            <a:ext cx="1245922" cy="276999"/>
          </a:xfrm>
          <a:prstGeom prst="rect">
            <a:avLst/>
          </a:prstGeom>
          <a:solidFill>
            <a:schemeClr val="bg1"/>
          </a:solidFill>
          <a:ln>
            <a:solidFill>
              <a:schemeClr val="tx1"/>
            </a:solidFill>
          </a:ln>
        </p:spPr>
        <p:txBody>
          <a:bodyPr wrap="square" rtlCol="0">
            <a:spAutoFit/>
          </a:bodyPr>
          <a:lstStyle/>
          <a:p>
            <a:pPr algn="ctr"/>
            <a:r>
              <a:rPr lang="es-ES" sz="1200" dirty="0" smtClean="0"/>
              <a:t>6.448 millones</a:t>
            </a:r>
            <a:endParaRPr lang="es-ES" sz="1200" dirty="0"/>
          </a:p>
        </p:txBody>
      </p:sp>
      <p:sp>
        <p:nvSpPr>
          <p:cNvPr id="8" name="CuadroTexto 7"/>
          <p:cNvSpPr txBox="1"/>
          <p:nvPr/>
        </p:nvSpPr>
        <p:spPr>
          <a:xfrm rot="19113669">
            <a:off x="8061258" y="4912695"/>
            <a:ext cx="790077" cy="276999"/>
          </a:xfrm>
          <a:prstGeom prst="rect">
            <a:avLst/>
          </a:prstGeom>
          <a:noFill/>
        </p:spPr>
        <p:txBody>
          <a:bodyPr wrap="square" rtlCol="0">
            <a:spAutoFit/>
          </a:bodyPr>
          <a:lstStyle/>
          <a:p>
            <a:pPr algn="ctr"/>
            <a:r>
              <a:rPr lang="es-ES" sz="1200" b="1" dirty="0" smtClean="0">
                <a:solidFill>
                  <a:srgbClr val="FFFFFF"/>
                </a:solidFill>
              </a:rPr>
              <a:t>2017</a:t>
            </a:r>
            <a:endParaRPr lang="es-ES" sz="1200" b="1" dirty="0">
              <a:solidFill>
                <a:srgbClr val="FFFFFF"/>
              </a:solidFill>
            </a:endParaRPr>
          </a:p>
        </p:txBody>
      </p:sp>
      <p:cxnSp>
        <p:nvCxnSpPr>
          <p:cNvPr id="9" name="Conector recto de flecha 8"/>
          <p:cNvCxnSpPr/>
          <p:nvPr/>
        </p:nvCxnSpPr>
        <p:spPr>
          <a:xfrm flipV="1">
            <a:off x="8655050" y="4137025"/>
            <a:ext cx="0" cy="715963"/>
          </a:xfrm>
          <a:prstGeom prst="straightConnector1">
            <a:avLst/>
          </a:prstGeom>
          <a:ln w="5715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CuadroTexto 9"/>
          <p:cNvSpPr txBox="1"/>
          <p:nvPr/>
        </p:nvSpPr>
        <p:spPr>
          <a:xfrm>
            <a:off x="6975221" y="4150689"/>
            <a:ext cx="1245922" cy="276999"/>
          </a:xfrm>
          <a:prstGeom prst="rect">
            <a:avLst/>
          </a:prstGeom>
          <a:solidFill>
            <a:schemeClr val="bg1"/>
          </a:solidFill>
          <a:ln>
            <a:solidFill>
              <a:schemeClr val="tx1"/>
            </a:solidFill>
          </a:ln>
        </p:spPr>
        <p:txBody>
          <a:bodyPr wrap="square" rtlCol="0">
            <a:spAutoFit/>
          </a:bodyPr>
          <a:lstStyle/>
          <a:p>
            <a:pPr algn="ctr"/>
            <a:r>
              <a:rPr lang="es-ES" sz="1200" dirty="0" smtClean="0"/>
              <a:t>2000 millones</a:t>
            </a:r>
            <a:endParaRPr lang="es-ES" sz="1200" dirty="0"/>
          </a:p>
        </p:txBody>
      </p:sp>
      <p:sp>
        <p:nvSpPr>
          <p:cNvPr id="11" name="CuadroTexto 2"/>
          <p:cNvSpPr txBox="1">
            <a:spLocks noChangeArrowheads="1"/>
          </p:cNvSpPr>
          <p:nvPr/>
        </p:nvSpPr>
        <p:spPr bwMode="auto">
          <a:xfrm>
            <a:off x="2106613" y="1566863"/>
            <a:ext cx="5280025" cy="2062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3200" dirty="0"/>
              <a:t>En España, </a:t>
            </a:r>
            <a:r>
              <a:rPr lang="es-ES" sz="3200" dirty="0" smtClean="0"/>
              <a:t>la </a:t>
            </a:r>
            <a:r>
              <a:rPr lang="es-ES" sz="3200" dirty="0"/>
              <a:t>mitad del gasto en antineoplásicos podría estar siendo tan inútil como inclemente</a:t>
            </a:r>
          </a:p>
        </p:txBody>
      </p:sp>
      <p:sp>
        <p:nvSpPr>
          <p:cNvPr id="12" name="CuadroTexto 11"/>
          <p:cNvSpPr txBox="1"/>
          <p:nvPr/>
        </p:nvSpPr>
        <p:spPr>
          <a:xfrm>
            <a:off x="7598182" y="5809912"/>
            <a:ext cx="1398576" cy="707886"/>
          </a:xfrm>
          <a:prstGeom prst="rect">
            <a:avLst/>
          </a:prstGeom>
          <a:solidFill>
            <a:schemeClr val="bg1"/>
          </a:solidFill>
          <a:ln>
            <a:solidFill>
              <a:schemeClr val="tx1"/>
            </a:solidFill>
          </a:ln>
        </p:spPr>
        <p:txBody>
          <a:bodyPr wrap="square" rtlCol="0">
            <a:spAutoFit/>
          </a:bodyPr>
          <a:lstStyle/>
          <a:p>
            <a:pPr algn="ctr"/>
            <a:r>
              <a:rPr lang="es-ES" sz="2000" dirty="0" smtClean="0"/>
              <a:t>16.618  millones</a:t>
            </a:r>
            <a:endParaRPr lang="es-ES" sz="2000" dirty="0"/>
          </a:p>
        </p:txBody>
      </p:sp>
    </p:spTree>
    <p:extLst>
      <p:ext uri="{BB962C8B-B14F-4D97-AF65-F5344CB8AC3E}">
        <p14:creationId xmlns:p14="http://schemas.microsoft.com/office/powerpoint/2010/main" val="18552143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67384" y="309718"/>
            <a:ext cx="8690003" cy="1323439"/>
          </a:xfrm>
          <a:prstGeom prst="rect">
            <a:avLst/>
          </a:prstGeom>
          <a:solidFill>
            <a:srgbClr val="FF0000"/>
          </a:solidFill>
          <a:ln>
            <a:solidFill>
              <a:srgbClr val="FF0000"/>
            </a:solidFill>
          </a:ln>
        </p:spPr>
        <p:txBody>
          <a:bodyPr wrap="square">
            <a:spAutoFit/>
          </a:bodyPr>
          <a:lstStyle/>
          <a:p>
            <a:pPr algn="ctr"/>
            <a:r>
              <a:rPr lang="es-ES" sz="4000" dirty="0">
                <a:solidFill>
                  <a:schemeClr val="bg1"/>
                </a:solidFill>
              </a:rPr>
              <a:t>¿Es posible reducir el gasto farmacéutico sin comprometer la calidad asistencial</a:t>
            </a:r>
            <a:r>
              <a:rPr lang="es-ES" sz="4000" dirty="0" smtClean="0">
                <a:solidFill>
                  <a:schemeClr val="bg1"/>
                </a:solidFill>
              </a:rPr>
              <a:t>?</a:t>
            </a:r>
            <a:endParaRPr lang="es-ES" sz="4000" dirty="0">
              <a:solidFill>
                <a:schemeClr val="bg1"/>
              </a:solidFill>
            </a:endParaRPr>
          </a:p>
        </p:txBody>
      </p:sp>
      <p:sp>
        <p:nvSpPr>
          <p:cNvPr id="3" name="Rectángulo 2"/>
          <p:cNvSpPr/>
          <p:nvPr/>
        </p:nvSpPr>
        <p:spPr>
          <a:xfrm>
            <a:off x="267383" y="2014125"/>
            <a:ext cx="8690003" cy="4524315"/>
          </a:xfrm>
          <a:prstGeom prst="rect">
            <a:avLst/>
          </a:prstGeom>
          <a:ln w="57150" cmpd="sng">
            <a:solidFill>
              <a:schemeClr val="tx1"/>
            </a:solidFill>
          </a:ln>
        </p:spPr>
        <p:txBody>
          <a:bodyPr wrap="square">
            <a:spAutoFit/>
          </a:bodyPr>
          <a:lstStyle/>
          <a:p>
            <a:pPr marL="742950" indent="-742950">
              <a:buAutoNum type="arabicParenBoth"/>
            </a:pPr>
            <a:r>
              <a:rPr lang="es-ES_tradnl" altLang="ja-JP" sz="7200" dirty="0" smtClean="0">
                <a:solidFill>
                  <a:schemeClr val="bg1">
                    <a:lumMod val="50000"/>
                  </a:schemeClr>
                </a:solidFill>
                <a:latin typeface="Calibri" charset="0"/>
              </a:rPr>
              <a:t>Mejor ciencia</a:t>
            </a:r>
          </a:p>
          <a:p>
            <a:pPr marL="742950" indent="-742950">
              <a:buAutoNum type="arabicParenBoth"/>
            </a:pPr>
            <a:r>
              <a:rPr lang="es-ES_tradnl" sz="7200" dirty="0" smtClean="0">
                <a:solidFill>
                  <a:schemeClr val="bg1">
                    <a:lumMod val="50000"/>
                  </a:schemeClr>
                </a:solidFill>
                <a:latin typeface="Calibri" charset="0"/>
              </a:rPr>
              <a:t>Mejor regulación</a:t>
            </a:r>
          </a:p>
          <a:p>
            <a:pPr marL="742950" indent="-742950">
              <a:buAutoNum type="arabicParenBoth"/>
            </a:pPr>
            <a:r>
              <a:rPr lang="es-ES_tradnl" sz="7200" dirty="0" smtClean="0">
                <a:latin typeface="Calibri" charset="0"/>
              </a:rPr>
              <a:t>Mejor evaluación y conocimiento</a:t>
            </a:r>
            <a:endParaRPr lang="es-ES" sz="7200" dirty="0"/>
          </a:p>
        </p:txBody>
      </p:sp>
    </p:spTree>
    <p:extLst>
      <p:ext uri="{BB962C8B-B14F-4D97-AF65-F5344CB8AC3E}">
        <p14:creationId xmlns:p14="http://schemas.microsoft.com/office/powerpoint/2010/main" val="282794971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
        <p:nvSpPr>
          <p:cNvPr id="3" name="Rectángulo 2"/>
          <p:cNvSpPr/>
          <p:nvPr/>
        </p:nvSpPr>
        <p:spPr>
          <a:xfrm>
            <a:off x="1882834" y="3876685"/>
            <a:ext cx="5280848" cy="55699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2593313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32482" y="0"/>
            <a:ext cx="4245686" cy="6858000"/>
          </a:xfrm>
          <a:prstGeom prst="rect">
            <a:avLst/>
          </a:prstGeom>
        </p:spPr>
      </p:pic>
      <p:sp>
        <p:nvSpPr>
          <p:cNvPr id="3" name="CuadroTexto 2"/>
          <p:cNvSpPr txBox="1"/>
          <p:nvPr/>
        </p:nvSpPr>
        <p:spPr>
          <a:xfrm>
            <a:off x="4868631" y="164287"/>
            <a:ext cx="3932782" cy="5078314"/>
          </a:xfrm>
          <a:prstGeom prst="rect">
            <a:avLst/>
          </a:prstGeom>
          <a:noFill/>
        </p:spPr>
        <p:txBody>
          <a:bodyPr wrap="square" rtlCol="0">
            <a:spAutoFit/>
          </a:bodyPr>
          <a:lstStyle/>
          <a:p>
            <a:r>
              <a:rPr lang="es-ES" sz="3600" dirty="0" smtClean="0"/>
              <a:t>País Vasco (122*) y Andalucía (117) gastan un 35% menos que Cantabria (186) o Comunidad Valenciana (173) en farmacia hospitalaria   </a:t>
            </a:r>
            <a:endParaRPr lang="es-ES" sz="3600" dirty="0"/>
          </a:p>
        </p:txBody>
      </p:sp>
      <p:sp>
        <p:nvSpPr>
          <p:cNvPr id="4" name="Rectángulo 3"/>
          <p:cNvSpPr/>
          <p:nvPr/>
        </p:nvSpPr>
        <p:spPr>
          <a:xfrm>
            <a:off x="4605424" y="5991627"/>
            <a:ext cx="4195989" cy="830997"/>
          </a:xfrm>
          <a:prstGeom prst="rect">
            <a:avLst/>
          </a:prstGeom>
          <a:ln>
            <a:solidFill>
              <a:srgbClr val="800000"/>
            </a:solidFill>
          </a:ln>
        </p:spPr>
        <p:txBody>
          <a:bodyPr wrap="square">
            <a:spAutoFit/>
          </a:bodyPr>
          <a:lstStyle/>
          <a:p>
            <a:r>
              <a:rPr lang="es-ES" sz="1600" dirty="0" smtClean="0"/>
              <a:t>Tomado de </a:t>
            </a:r>
            <a:r>
              <a:rPr lang="es-ES" sz="1600" dirty="0" err="1" smtClean="0"/>
              <a:t>Simó</a:t>
            </a:r>
            <a:r>
              <a:rPr lang="es-ES" sz="1600" dirty="0" smtClean="0"/>
              <a:t>: http</a:t>
            </a:r>
            <a:r>
              <a:rPr lang="es-ES" sz="1600" dirty="0"/>
              <a:t>://</a:t>
            </a:r>
            <a:r>
              <a:rPr lang="es-ES" sz="1600" dirty="0" err="1"/>
              <a:t>saludineroap.blogspot.com</a:t>
            </a:r>
            <a:r>
              <a:rPr lang="es-ES" sz="1600" dirty="0"/>
              <a:t>/2017/11/la-farmacia-hospitalaria-la-caza-de-</a:t>
            </a:r>
            <a:r>
              <a:rPr lang="es-ES" sz="1600" dirty="0" err="1"/>
              <a:t>la.html</a:t>
            </a:r>
            <a:endParaRPr lang="es-ES" sz="1600" dirty="0"/>
          </a:p>
        </p:txBody>
      </p:sp>
      <p:sp>
        <p:nvSpPr>
          <p:cNvPr id="6" name="CuadroTexto 5"/>
          <p:cNvSpPr txBox="1"/>
          <p:nvPr/>
        </p:nvSpPr>
        <p:spPr>
          <a:xfrm>
            <a:off x="4762500" y="5242601"/>
            <a:ext cx="2032000" cy="369332"/>
          </a:xfrm>
          <a:prstGeom prst="rect">
            <a:avLst/>
          </a:prstGeom>
          <a:noFill/>
        </p:spPr>
        <p:txBody>
          <a:bodyPr wrap="square" rtlCol="0">
            <a:spAutoFit/>
          </a:bodyPr>
          <a:lstStyle/>
          <a:p>
            <a:r>
              <a:rPr lang="es-ES" dirty="0" smtClean="0"/>
              <a:t>*euros per </a:t>
            </a:r>
            <a:r>
              <a:rPr lang="es-ES" dirty="0" err="1" smtClean="0"/>
              <a:t>capita</a:t>
            </a:r>
            <a:endParaRPr lang="es-ES" dirty="0"/>
          </a:p>
        </p:txBody>
      </p:sp>
      <p:sp>
        <p:nvSpPr>
          <p:cNvPr id="7" name="Rectángulo 6"/>
          <p:cNvSpPr/>
          <p:nvPr/>
        </p:nvSpPr>
        <p:spPr>
          <a:xfrm>
            <a:off x="433917" y="2688167"/>
            <a:ext cx="3947583" cy="402166"/>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CuadroTexto 7"/>
          <p:cNvSpPr txBox="1"/>
          <p:nvPr/>
        </p:nvSpPr>
        <p:spPr>
          <a:xfrm>
            <a:off x="3132670" y="2762260"/>
            <a:ext cx="455086" cy="276999"/>
          </a:xfrm>
          <a:prstGeom prst="rect">
            <a:avLst/>
          </a:prstGeom>
          <a:solidFill>
            <a:srgbClr val="FFFFFF"/>
          </a:solidFill>
          <a:ln>
            <a:solidFill>
              <a:schemeClr val="tx1"/>
            </a:solidFill>
          </a:ln>
        </p:spPr>
        <p:txBody>
          <a:bodyPr wrap="square" rtlCol="0">
            <a:spAutoFit/>
          </a:bodyPr>
          <a:lstStyle/>
          <a:p>
            <a:r>
              <a:rPr lang="es-ES" sz="1200" dirty="0" smtClean="0"/>
              <a:t>145</a:t>
            </a:r>
            <a:endParaRPr lang="es-ES" sz="1200" dirty="0"/>
          </a:p>
        </p:txBody>
      </p:sp>
    </p:spTree>
    <p:extLst>
      <p:ext uri="{BB962C8B-B14F-4D97-AF65-F5344CB8AC3E}">
        <p14:creationId xmlns:p14="http://schemas.microsoft.com/office/powerpoint/2010/main" val="12925395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RODWIN.jpeg"/>
          <p:cNvPicPr>
            <a:picLocks noChangeAspect="1"/>
          </p:cNvPicPr>
          <p:nvPr/>
        </p:nvPicPr>
        <p:blipFill>
          <a:blip r:embed="rId2"/>
          <a:srcRect/>
          <a:stretch>
            <a:fillRect/>
          </a:stretch>
        </p:blipFill>
        <p:spPr bwMode="auto">
          <a:xfrm>
            <a:off x="392660" y="232833"/>
            <a:ext cx="2576909" cy="3884083"/>
          </a:xfrm>
          <a:prstGeom prst="rect">
            <a:avLst/>
          </a:prstGeom>
          <a:noFill/>
          <a:ln w="9525">
            <a:solidFill>
              <a:srgbClr val="000000"/>
            </a:solidFill>
            <a:miter lim="800000"/>
            <a:headEnd/>
            <a:tailEnd/>
          </a:ln>
          <a:effectLst>
            <a:outerShdw blurRad="50800" dist="38100" dir="13500000" algn="br" rotWithShape="0">
              <a:prstClr val="black">
                <a:alpha val="40000"/>
              </a:prstClr>
            </a:outerShdw>
          </a:effectLst>
        </p:spPr>
      </p:pic>
      <p:sp>
        <p:nvSpPr>
          <p:cNvPr id="3" name="Rectángulo 2"/>
          <p:cNvSpPr/>
          <p:nvPr/>
        </p:nvSpPr>
        <p:spPr>
          <a:xfrm>
            <a:off x="2857499" y="2582333"/>
            <a:ext cx="5598583" cy="3785652"/>
          </a:xfrm>
          <a:prstGeom prst="rect">
            <a:avLst/>
          </a:prstGeom>
          <a:solidFill>
            <a:srgbClr val="FF0000"/>
          </a:solidFill>
          <a:ln>
            <a:solidFill>
              <a:srgbClr val="FF0000"/>
            </a:solidFill>
          </a:ln>
        </p:spPr>
        <p:txBody>
          <a:bodyPr wrap="square">
            <a:spAutoFit/>
          </a:bodyPr>
          <a:lstStyle/>
          <a:p>
            <a:pPr algn="ctr"/>
            <a:r>
              <a:rPr lang="es-ES" sz="8000" dirty="0" smtClean="0">
                <a:solidFill>
                  <a:schemeClr val="bg1"/>
                </a:solidFill>
                <a:latin typeface="Calibri" pitchFamily="34" charset="0"/>
              </a:rPr>
              <a:t>Arquitectura </a:t>
            </a:r>
            <a:r>
              <a:rPr lang="es-ES" sz="8000" dirty="0">
                <a:solidFill>
                  <a:schemeClr val="bg1"/>
                </a:solidFill>
                <a:latin typeface="Calibri" pitchFamily="34" charset="0"/>
              </a:rPr>
              <a:t>legislativa y normativa </a:t>
            </a:r>
            <a:endParaRPr lang="es-ES" sz="8000" dirty="0">
              <a:solidFill>
                <a:schemeClr val="bg1"/>
              </a:solidFill>
            </a:endParaRPr>
          </a:p>
        </p:txBody>
      </p:sp>
      <p:sp>
        <p:nvSpPr>
          <p:cNvPr id="4" name="CuadroTexto 3"/>
          <p:cNvSpPr txBox="1"/>
          <p:nvPr/>
        </p:nvSpPr>
        <p:spPr>
          <a:xfrm>
            <a:off x="3534833" y="370417"/>
            <a:ext cx="4921249" cy="1200329"/>
          </a:xfrm>
          <a:prstGeom prst="rect">
            <a:avLst/>
          </a:prstGeom>
          <a:noFill/>
          <a:ln w="38100" cmpd="sng">
            <a:solidFill>
              <a:schemeClr val="tx1">
                <a:lumMod val="95000"/>
                <a:lumOff val="5000"/>
              </a:schemeClr>
            </a:solidFill>
          </a:ln>
        </p:spPr>
        <p:txBody>
          <a:bodyPr wrap="square" rtlCol="0">
            <a:spAutoFit/>
          </a:bodyPr>
          <a:lstStyle/>
          <a:p>
            <a:pPr algn="ctr"/>
            <a:r>
              <a:rPr lang="es-ES" sz="3600" dirty="0" smtClean="0"/>
              <a:t>PROTECCIÓN DE LA INDEPENDENCIA</a:t>
            </a:r>
            <a:endParaRPr lang="es-ES" sz="3600" dirty="0"/>
          </a:p>
        </p:txBody>
      </p:sp>
    </p:spTree>
    <p:extLst>
      <p:ext uri="{BB962C8B-B14F-4D97-AF65-F5344CB8AC3E}">
        <p14:creationId xmlns:p14="http://schemas.microsoft.com/office/powerpoint/2010/main" val="16551734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Imagen 1" descr="RODWIN.jpeg"/>
          <p:cNvPicPr>
            <a:picLocks noChangeAspect="1"/>
          </p:cNvPicPr>
          <p:nvPr/>
        </p:nvPicPr>
        <p:blipFill>
          <a:blip r:embed="rId2"/>
          <a:srcRect/>
          <a:stretch>
            <a:fillRect/>
          </a:stretch>
        </p:blipFill>
        <p:spPr bwMode="auto">
          <a:xfrm>
            <a:off x="392660" y="232834"/>
            <a:ext cx="1185589" cy="1786996"/>
          </a:xfrm>
          <a:prstGeom prst="rect">
            <a:avLst/>
          </a:prstGeom>
          <a:noFill/>
          <a:ln w="9525">
            <a:solidFill>
              <a:srgbClr val="000000"/>
            </a:solidFill>
            <a:miter lim="800000"/>
            <a:headEnd/>
            <a:tailEnd/>
          </a:ln>
          <a:effectLst>
            <a:outerShdw blurRad="50800" dist="38100" dir="13500000" algn="br" rotWithShape="0">
              <a:prstClr val="black">
                <a:alpha val="40000"/>
              </a:prstClr>
            </a:outerShdw>
          </a:effectLst>
        </p:spPr>
      </p:pic>
      <p:sp>
        <p:nvSpPr>
          <p:cNvPr id="119810" name="Rectángulo 2"/>
          <p:cNvSpPr>
            <a:spLocks noChangeArrowheads="1"/>
          </p:cNvSpPr>
          <p:nvPr/>
        </p:nvSpPr>
        <p:spPr bwMode="auto">
          <a:xfrm>
            <a:off x="3048000" y="531813"/>
            <a:ext cx="5588000" cy="5078313"/>
          </a:xfrm>
          <a:prstGeom prst="rect">
            <a:avLst/>
          </a:prstGeom>
          <a:noFill/>
          <a:ln w="9525">
            <a:solidFill>
              <a:srgbClr val="BFBFBF"/>
            </a:solidFill>
            <a:miter lim="800000"/>
            <a:headEnd/>
            <a:tailEnd/>
          </a:ln>
        </p:spPr>
        <p:txBody>
          <a:bodyPr>
            <a:spAutoFit/>
          </a:bodyPr>
          <a:lstStyle/>
          <a:p>
            <a:pPr marL="742950" indent="-742950">
              <a:buFont typeface="Calibri" pitchFamily="34" charset="0"/>
              <a:buAutoNum type="arabicPeriod"/>
            </a:pPr>
            <a:r>
              <a:rPr lang="es-ES" sz="5400" i="1" dirty="0" smtClean="0">
                <a:latin typeface="Calibri" pitchFamily="34" charset="0"/>
              </a:rPr>
              <a:t>PREVENCIÓN</a:t>
            </a:r>
            <a:endParaRPr lang="es-ES" sz="5400" i="1" dirty="0">
              <a:latin typeface="Calibri" pitchFamily="34" charset="0"/>
            </a:endParaRPr>
          </a:p>
          <a:p>
            <a:pPr marL="742950" indent="-742950">
              <a:buFont typeface="Calibri" pitchFamily="34" charset="0"/>
              <a:buAutoNum type="arabicPeriod"/>
            </a:pPr>
            <a:r>
              <a:rPr lang="es-ES" sz="5400" i="1" dirty="0">
                <a:latin typeface="Calibri" pitchFamily="34" charset="0"/>
              </a:rPr>
              <a:t>DECLARACIÓN</a:t>
            </a:r>
          </a:p>
          <a:p>
            <a:pPr marL="742950" indent="-742950">
              <a:buFont typeface="Calibri" pitchFamily="34" charset="0"/>
              <a:buAutoNum type="arabicPeriod"/>
            </a:pPr>
            <a:r>
              <a:rPr lang="es-ES" sz="5400" i="1" dirty="0">
                <a:latin typeface="Calibri" pitchFamily="34" charset="0"/>
              </a:rPr>
              <a:t>PROTECCIÓN DEL </a:t>
            </a:r>
            <a:r>
              <a:rPr lang="es-ES" sz="5400" i="1" dirty="0" smtClean="0">
                <a:latin typeface="Calibri" pitchFamily="34" charset="0"/>
              </a:rPr>
              <a:t>CONOCIMIENTO</a:t>
            </a:r>
            <a:endParaRPr lang="es-ES" sz="5400" i="1" dirty="0">
              <a:latin typeface="Calibri" pitchFamily="34" charset="0"/>
            </a:endParaRPr>
          </a:p>
          <a:p>
            <a:pPr marL="742950" indent="-742950">
              <a:buFont typeface="Calibri" pitchFamily="34" charset="0"/>
              <a:buAutoNum type="arabicPeriod"/>
            </a:pPr>
            <a:r>
              <a:rPr lang="es-ES" sz="5400" i="1" dirty="0">
                <a:latin typeface="Calibri" pitchFamily="34" charset="0"/>
              </a:rPr>
              <a:t>SANCIÓN Y RESTITUCIÓN</a:t>
            </a:r>
          </a:p>
        </p:txBody>
      </p:sp>
      <p:sp>
        <p:nvSpPr>
          <p:cNvPr id="2" name="Rectángulo 1"/>
          <p:cNvSpPr/>
          <p:nvPr/>
        </p:nvSpPr>
        <p:spPr>
          <a:xfrm>
            <a:off x="184915" y="2344751"/>
            <a:ext cx="2429168" cy="1569660"/>
          </a:xfrm>
          <a:prstGeom prst="rect">
            <a:avLst/>
          </a:prstGeom>
          <a:solidFill>
            <a:srgbClr val="FF0000"/>
          </a:solidFill>
          <a:ln>
            <a:solidFill>
              <a:srgbClr val="FF0000"/>
            </a:solidFill>
          </a:ln>
        </p:spPr>
        <p:txBody>
          <a:bodyPr wrap="square">
            <a:spAutoFit/>
          </a:bodyPr>
          <a:lstStyle/>
          <a:p>
            <a:pPr algn="ctr"/>
            <a:r>
              <a:rPr lang="es-ES" sz="3200" dirty="0" smtClean="0">
                <a:solidFill>
                  <a:schemeClr val="bg1"/>
                </a:solidFill>
                <a:latin typeface="Calibri" pitchFamily="34" charset="0"/>
              </a:rPr>
              <a:t>Arquitectura </a:t>
            </a:r>
            <a:r>
              <a:rPr lang="es-ES" sz="3200" dirty="0">
                <a:solidFill>
                  <a:schemeClr val="bg1"/>
                </a:solidFill>
                <a:latin typeface="Calibri" pitchFamily="34" charset="0"/>
              </a:rPr>
              <a:t>legislativa y normativa </a:t>
            </a:r>
            <a:endParaRPr lang="es-ES" sz="3200" dirty="0">
              <a:solidFill>
                <a:schemeClr val="bg1"/>
              </a:solidFill>
            </a:endParaRPr>
          </a:p>
        </p:txBody>
      </p:sp>
    </p:spTree>
    <p:extLst>
      <p:ext uri="{BB962C8B-B14F-4D97-AF65-F5344CB8AC3E}">
        <p14:creationId xmlns:p14="http://schemas.microsoft.com/office/powerpoint/2010/main" val="364540827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ítulo 2"/>
          <p:cNvSpPr>
            <a:spLocks noGrp="1"/>
          </p:cNvSpPr>
          <p:nvPr>
            <p:ph type="title"/>
          </p:nvPr>
        </p:nvSpPr>
        <p:spPr/>
        <p:txBody>
          <a:bodyPr/>
          <a:lstStyle/>
          <a:p>
            <a:pPr eaLnBrk="1" hangingPunct="1"/>
            <a:r>
              <a:rPr lang="es-ES" smtClean="0"/>
              <a:t>1- PREVENCIÓN</a:t>
            </a:r>
          </a:p>
        </p:txBody>
      </p:sp>
      <p:sp>
        <p:nvSpPr>
          <p:cNvPr id="120834" name="Rectángulo 3"/>
          <p:cNvSpPr>
            <a:spLocks noChangeArrowheads="1"/>
          </p:cNvSpPr>
          <p:nvPr/>
        </p:nvSpPr>
        <p:spPr bwMode="auto">
          <a:xfrm>
            <a:off x="457200" y="1328738"/>
            <a:ext cx="8229600" cy="5078313"/>
          </a:xfrm>
          <a:prstGeom prst="rect">
            <a:avLst/>
          </a:prstGeom>
          <a:noFill/>
          <a:ln w="9525">
            <a:solidFill>
              <a:schemeClr val="tx1"/>
            </a:solidFill>
            <a:miter lim="800000"/>
            <a:headEnd/>
            <a:tailEnd/>
          </a:ln>
        </p:spPr>
        <p:txBody>
          <a:bodyPr>
            <a:spAutoFit/>
          </a:bodyPr>
          <a:lstStyle/>
          <a:p>
            <a:r>
              <a:rPr lang="es-ES" sz="5400" dirty="0">
                <a:latin typeface="Calibri" pitchFamily="34" charset="0"/>
              </a:rPr>
              <a:t>Construcción de una arquitectura legislativa y normativa </a:t>
            </a:r>
            <a:r>
              <a:rPr lang="es-ES" sz="5400" u="sng" dirty="0">
                <a:latin typeface="Calibri" pitchFamily="34" charset="0"/>
              </a:rPr>
              <a:t>que </a:t>
            </a:r>
            <a:r>
              <a:rPr lang="es-ES" sz="5400" u="sng" dirty="0" smtClean="0">
                <a:latin typeface="Calibri" pitchFamily="34" charset="0"/>
              </a:rPr>
              <a:t>evite </a:t>
            </a:r>
            <a:r>
              <a:rPr lang="es-ES" sz="5400" dirty="0" smtClean="0">
                <a:latin typeface="Calibri" pitchFamily="34" charset="0"/>
              </a:rPr>
              <a:t>situaciones </a:t>
            </a:r>
            <a:r>
              <a:rPr lang="es-ES" sz="5400" dirty="0">
                <a:latin typeface="Calibri" pitchFamily="34" charset="0"/>
              </a:rPr>
              <a:t>capaces de generar conflictos de </a:t>
            </a:r>
            <a:r>
              <a:rPr lang="es-ES" sz="5400" dirty="0" smtClean="0">
                <a:latin typeface="Calibri" pitchFamily="34" charset="0"/>
              </a:rPr>
              <a:t>interés y </a:t>
            </a:r>
            <a:r>
              <a:rPr lang="es-ES" sz="5400" u="sng" dirty="0" smtClean="0">
                <a:latin typeface="Calibri" pitchFamily="34" charset="0"/>
              </a:rPr>
              <a:t>premie la independencia </a:t>
            </a:r>
            <a:endParaRPr lang="es-ES" sz="5400" u="sng" dirty="0">
              <a:latin typeface="Calibri" pitchFamily="34" charset="0"/>
            </a:endParaRPr>
          </a:p>
        </p:txBody>
      </p:sp>
    </p:spTree>
    <p:extLst>
      <p:ext uri="{BB962C8B-B14F-4D97-AF65-F5344CB8AC3E}">
        <p14:creationId xmlns:p14="http://schemas.microsoft.com/office/powerpoint/2010/main" val="415355260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ángulo 1"/>
          <p:cNvSpPr>
            <a:spLocks noChangeArrowheads="1"/>
          </p:cNvSpPr>
          <p:nvPr/>
        </p:nvSpPr>
        <p:spPr bwMode="auto">
          <a:xfrm>
            <a:off x="342900" y="2640013"/>
            <a:ext cx="8386763" cy="1939925"/>
          </a:xfrm>
          <a:prstGeom prst="rect">
            <a:avLst/>
          </a:prstGeom>
          <a:noFill/>
          <a:ln w="9525">
            <a:noFill/>
            <a:miter lim="800000"/>
            <a:headEnd/>
            <a:tailEnd/>
          </a:ln>
        </p:spPr>
        <p:txBody>
          <a:bodyPr>
            <a:spAutoFit/>
          </a:bodyPr>
          <a:lstStyle/>
          <a:p>
            <a:r>
              <a:rPr lang="es-ES" sz="2400" b="1" dirty="0">
                <a:latin typeface="Calibri" pitchFamily="34" charset="0"/>
              </a:rPr>
              <a:t>Ley Orgánica 6/1985, de 1 de julio, del Poder Judicial</a:t>
            </a:r>
            <a:r>
              <a:rPr lang="es-ES" sz="2400" dirty="0">
                <a:latin typeface="Calibri" pitchFamily="34" charset="0"/>
              </a:rPr>
              <a:t>, capítulo II, de las incompatibilidades y prohibiciones, art. 389: “el cargo de Juez o Magistrado es incompatible (7º) Con todo tipo de asesoramiento jurídico, sea o no retribuido; (8º) Con el ejercicio de toda actividad mercantil, por sí o por otro”</a:t>
            </a:r>
          </a:p>
        </p:txBody>
      </p:sp>
      <p:sp>
        <p:nvSpPr>
          <p:cNvPr id="122882" name="9 CuadroTexto"/>
          <p:cNvSpPr txBox="1">
            <a:spLocks noChangeArrowheads="1"/>
          </p:cNvSpPr>
          <p:nvPr/>
        </p:nvSpPr>
        <p:spPr bwMode="auto">
          <a:xfrm>
            <a:off x="571500" y="208518"/>
            <a:ext cx="5118100" cy="461665"/>
          </a:xfrm>
          <a:prstGeom prst="rect">
            <a:avLst/>
          </a:prstGeom>
          <a:solidFill>
            <a:srgbClr val="008000"/>
          </a:solidFill>
          <a:ln w="9525">
            <a:solidFill>
              <a:srgbClr val="008000"/>
            </a:solidFill>
            <a:miter lim="800000"/>
            <a:headEnd/>
            <a:tailEnd/>
          </a:ln>
        </p:spPr>
        <p:txBody>
          <a:bodyPr wrap="square">
            <a:spAutoFit/>
          </a:bodyPr>
          <a:lstStyle/>
          <a:p>
            <a:pPr algn="ctr"/>
            <a:r>
              <a:rPr lang="es-ES" sz="2400" b="1" dirty="0" smtClean="0">
                <a:solidFill>
                  <a:schemeClr val="bg1"/>
                </a:solidFill>
                <a:latin typeface="Calibri" pitchFamily="34" charset="0"/>
              </a:rPr>
              <a:t>LEY DE INCOMPATIBILIDADES</a:t>
            </a:r>
            <a:endParaRPr lang="es-ES" sz="2400" b="1" dirty="0">
              <a:solidFill>
                <a:schemeClr val="bg1"/>
              </a:solidFill>
              <a:latin typeface="Calibri" pitchFamily="34" charset="0"/>
            </a:endParaRPr>
          </a:p>
        </p:txBody>
      </p:sp>
      <p:sp>
        <p:nvSpPr>
          <p:cNvPr id="122883" name="Rectángulo 6"/>
          <p:cNvSpPr>
            <a:spLocks noChangeArrowheads="1"/>
          </p:cNvSpPr>
          <p:nvPr/>
        </p:nvSpPr>
        <p:spPr bwMode="auto">
          <a:xfrm>
            <a:off x="342900" y="4790017"/>
            <a:ext cx="8605838" cy="1938338"/>
          </a:xfrm>
          <a:prstGeom prst="rect">
            <a:avLst/>
          </a:prstGeom>
          <a:noFill/>
          <a:ln w="9525">
            <a:solidFill>
              <a:schemeClr val="tx1"/>
            </a:solidFill>
            <a:miter lim="800000"/>
            <a:headEnd/>
            <a:tailEnd/>
          </a:ln>
        </p:spPr>
        <p:txBody>
          <a:bodyPr>
            <a:spAutoFit/>
          </a:bodyPr>
          <a:lstStyle/>
          <a:p>
            <a:r>
              <a:rPr lang="es-ES" sz="2000" b="1">
                <a:latin typeface="Calibri" pitchFamily="34" charset="0"/>
              </a:rPr>
              <a:t>Ley 53/1984, DE 26 DE DICIEMBRE de Incompatibilidades del personal al servicio de las administraciones públicas</a:t>
            </a:r>
            <a:r>
              <a:rPr lang="es-ES" sz="2000">
                <a:latin typeface="Calibri" pitchFamily="34" charset="0"/>
              </a:rPr>
              <a:t>, capítulo IV, art. 11.1: “</a:t>
            </a:r>
            <a:r>
              <a:rPr lang="es-ES" sz="2000" i="1" u="sng">
                <a:latin typeface="Calibri" pitchFamily="34" charset="0"/>
              </a:rPr>
              <a:t>no podrá ejerce</a:t>
            </a:r>
            <a:r>
              <a:rPr lang="es-ES" sz="2000" i="1">
                <a:latin typeface="Calibri" pitchFamily="34" charset="0"/>
              </a:rPr>
              <a:t>r, por si o mediante sustitución, </a:t>
            </a:r>
            <a:r>
              <a:rPr lang="es-ES" sz="2000" i="1" u="sng">
                <a:latin typeface="Calibri" pitchFamily="34" charset="0"/>
              </a:rPr>
              <a:t>actividades privada</a:t>
            </a:r>
            <a:r>
              <a:rPr lang="es-ES" sz="2000" i="1">
                <a:latin typeface="Calibri" pitchFamily="34" charset="0"/>
              </a:rPr>
              <a:t>s, incluidas las de carácter profesional, sean por cuenta propia o </a:t>
            </a:r>
            <a:r>
              <a:rPr lang="es-ES" sz="2000" i="1" u="sng">
                <a:latin typeface="Calibri" pitchFamily="34" charset="0"/>
              </a:rPr>
              <a:t>bajo la dependencia o al servicio de Entidades o particulares que se relacionen directamente con las que desarrolle el Departamento, Organismo o Entidad donde estuviera destinado</a:t>
            </a:r>
            <a:r>
              <a:rPr lang="es-ES" sz="2000">
                <a:latin typeface="Calibri" pitchFamily="34" charset="0"/>
              </a:rPr>
              <a:t>“</a:t>
            </a:r>
          </a:p>
        </p:txBody>
      </p:sp>
      <p:sp>
        <p:nvSpPr>
          <p:cNvPr id="2" name="CuadroTexto 1"/>
          <p:cNvSpPr txBox="1"/>
          <p:nvPr/>
        </p:nvSpPr>
        <p:spPr>
          <a:xfrm>
            <a:off x="342900" y="885220"/>
            <a:ext cx="8386763" cy="1569660"/>
          </a:xfrm>
          <a:prstGeom prst="rect">
            <a:avLst/>
          </a:prstGeom>
          <a:solidFill>
            <a:srgbClr val="FF0000"/>
          </a:solidFill>
          <a:ln>
            <a:solidFill>
              <a:srgbClr val="FF0000"/>
            </a:solidFill>
          </a:ln>
        </p:spPr>
        <p:txBody>
          <a:bodyPr wrap="square" rtlCol="0">
            <a:spAutoFit/>
          </a:bodyPr>
          <a:lstStyle/>
          <a:p>
            <a:r>
              <a:rPr lang="es-ES" sz="2400" b="1" dirty="0" smtClean="0">
                <a:solidFill>
                  <a:schemeClr val="bg1"/>
                </a:solidFill>
              </a:rPr>
              <a:t>La sociedad protege las decisiones de los jueces porque el riesgo de que estén indebidamente influidas rompería el principio democrático de igualdad ante la ley (autoprotección)</a:t>
            </a:r>
            <a:endParaRPr lang="es-ES" sz="2400" b="1" dirty="0">
              <a:solidFill>
                <a:schemeClr val="bg1"/>
              </a:solidFill>
            </a:endParaRPr>
          </a:p>
        </p:txBody>
      </p:sp>
    </p:spTree>
    <p:extLst>
      <p:ext uri="{BB962C8B-B14F-4D97-AF65-F5344CB8AC3E}">
        <p14:creationId xmlns:p14="http://schemas.microsoft.com/office/powerpoint/2010/main" val="257448007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PREVENCIÓN</a:t>
            </a:r>
            <a:endParaRPr lang="es-ES" dirty="0"/>
          </a:p>
        </p:txBody>
      </p:sp>
      <p:sp>
        <p:nvSpPr>
          <p:cNvPr id="3" name="Marcador de contenido 2"/>
          <p:cNvSpPr>
            <a:spLocks noGrp="1"/>
          </p:cNvSpPr>
          <p:nvPr>
            <p:ph idx="1"/>
          </p:nvPr>
        </p:nvSpPr>
        <p:spPr/>
        <p:txBody>
          <a:bodyPr>
            <a:normAutofit fontScale="92500" lnSpcReduction="10000"/>
          </a:bodyPr>
          <a:lstStyle/>
          <a:p>
            <a:pPr marL="514350" indent="-514350">
              <a:buFont typeface="+mj-lt"/>
              <a:buAutoNum type="arabicPeriod"/>
            </a:pPr>
            <a:r>
              <a:rPr lang="es-ES" sz="2400" dirty="0" smtClean="0"/>
              <a:t>Norma de incompatibilidad </a:t>
            </a:r>
            <a:r>
              <a:rPr lang="es-ES" sz="2400" dirty="0"/>
              <a:t>en el sistema </a:t>
            </a:r>
            <a:r>
              <a:rPr lang="es-ES" sz="2400" dirty="0" smtClean="0"/>
              <a:t>sanitario público para </a:t>
            </a:r>
            <a:r>
              <a:rPr lang="es-ES" sz="2400" b="1" dirty="0" smtClean="0"/>
              <a:t>jefes clínicos, responsables de comisiones de asesoramiento o grupos de trabajo, participación en órganos clave (AEMPS) </a:t>
            </a:r>
            <a:r>
              <a:rPr lang="es-ES" sz="2400" dirty="0" smtClean="0"/>
              <a:t>en relación con conflictos de interés</a:t>
            </a:r>
          </a:p>
          <a:p>
            <a:pPr marL="514350" indent="-514350">
              <a:buFont typeface="+mj-lt"/>
              <a:buAutoNum type="arabicPeriod"/>
            </a:pPr>
            <a:r>
              <a:rPr lang="es-ES" sz="2400" b="1" dirty="0" smtClean="0"/>
              <a:t>Limitación radical de las visitas e interacciones comerciales en centros sanitarios empezando por los docentes</a:t>
            </a:r>
            <a:r>
              <a:rPr lang="es-ES" sz="2400" dirty="0" smtClean="0"/>
              <a:t>, universitarios o con responsabilidad en formación de postgrado</a:t>
            </a:r>
          </a:p>
          <a:p>
            <a:pPr marL="514350" indent="-514350">
              <a:buFont typeface="+mj-lt"/>
              <a:buAutoNum type="arabicPeriod"/>
            </a:pPr>
            <a:r>
              <a:rPr lang="es-ES" sz="2400" dirty="0" smtClean="0"/>
              <a:t>Establecimiento de unas </a:t>
            </a:r>
            <a:r>
              <a:rPr lang="es-ES" sz="2400" b="1" dirty="0" smtClean="0"/>
              <a:t>exigencias de buen gobierno </a:t>
            </a:r>
            <a:r>
              <a:rPr lang="es-ES" sz="2400" dirty="0" smtClean="0"/>
              <a:t>a todas las organizaciones (asociaciones de pacientes, sociedades científicas..) a las que se llame a colaborar en la elaboración de estrategias, participación y asesoramiento dentro del SNS</a:t>
            </a:r>
          </a:p>
          <a:p>
            <a:pPr marL="514350" indent="-514350">
              <a:buFont typeface="+mj-lt"/>
              <a:buAutoNum type="arabicPeriod"/>
            </a:pPr>
            <a:r>
              <a:rPr lang="es-ES" sz="2400" b="1" dirty="0" smtClean="0"/>
              <a:t>Comisiones de Conflictos de Interés y Transparencia</a:t>
            </a:r>
            <a:r>
              <a:rPr lang="es-ES" sz="2400" dirty="0" smtClean="0"/>
              <a:t> en los centros sanitarios públicos que adapten y monitoricen las políticas de buen gobierno del conocimiento </a:t>
            </a:r>
          </a:p>
          <a:p>
            <a:pPr marL="514350" indent="-514350">
              <a:buFont typeface="+mj-lt"/>
              <a:buAutoNum type="arabicPeriod"/>
            </a:pPr>
            <a:endParaRPr lang="es-ES" sz="2400" dirty="0" smtClean="0"/>
          </a:p>
          <a:p>
            <a:pPr marL="1314450" lvl="2" indent="-514350">
              <a:buFont typeface="+mj-lt"/>
              <a:buAutoNum type="arabicPeriod"/>
            </a:pPr>
            <a:endParaRPr lang="es-ES" sz="1800" dirty="0" smtClean="0"/>
          </a:p>
          <a:p>
            <a:pPr marL="914400" lvl="1" indent="-514350">
              <a:buFont typeface="+mj-lt"/>
              <a:buAutoNum type="arabicPeriod"/>
            </a:pPr>
            <a:endParaRPr lang="es-ES" sz="2000" dirty="0"/>
          </a:p>
        </p:txBody>
      </p:sp>
    </p:spTree>
    <p:extLst>
      <p:ext uri="{BB962C8B-B14F-4D97-AF65-F5344CB8AC3E}">
        <p14:creationId xmlns:p14="http://schemas.microsoft.com/office/powerpoint/2010/main" val="16277132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Imagen 1" descr="Captura de pantalla 2017-06-18 a las 19.53.4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525" y="182563"/>
            <a:ext cx="4505325"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4" name="Imagen 2" descr="Captura de pantalla 2017-06-18 a las 19.54.4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2563" y="219075"/>
            <a:ext cx="36195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CuadroTexto 3"/>
          <p:cNvSpPr txBox="1">
            <a:spLocks noChangeArrowheads="1"/>
          </p:cNvSpPr>
          <p:nvPr/>
        </p:nvSpPr>
        <p:spPr bwMode="auto">
          <a:xfrm>
            <a:off x="503238" y="3230563"/>
            <a:ext cx="4265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1800"/>
              <a:t>Vannevar Bush (1880-1974)</a:t>
            </a:r>
          </a:p>
        </p:txBody>
      </p:sp>
      <p:sp>
        <p:nvSpPr>
          <p:cNvPr id="44036" name="Rectángulo 4"/>
          <p:cNvSpPr>
            <a:spLocks noChangeArrowheads="1"/>
          </p:cNvSpPr>
          <p:nvPr/>
        </p:nvSpPr>
        <p:spPr bwMode="auto">
          <a:xfrm>
            <a:off x="263525" y="3752850"/>
            <a:ext cx="4572000"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s-ES" sz="2400"/>
              <a:t>Director de la </a:t>
            </a:r>
            <a:r>
              <a:rPr lang="es-ES" sz="2400" b="1" i="1"/>
              <a:t>Office of Scientific Research and Development </a:t>
            </a:r>
            <a:r>
              <a:rPr lang="es-ES" sz="2400"/>
              <a:t>que dirigió el proyecto Manhattan</a:t>
            </a:r>
          </a:p>
        </p:txBody>
      </p:sp>
      <p:pic>
        <p:nvPicPr>
          <p:cNvPr id="6" name="Imagen 5" descr="Captura de pantalla 2017-06-18 a las 20.10.4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0463" y="5064125"/>
            <a:ext cx="2886075" cy="1508125"/>
          </a:xfrm>
          <a:prstGeom prst="rect">
            <a:avLst/>
          </a:prstGeom>
          <a:ln>
            <a:noFill/>
          </a:ln>
          <a:effectLst>
            <a:outerShdw blurRad="292100" dist="139700" dir="2700000" algn="tl" rotWithShape="0">
              <a:srgbClr val="333333">
                <a:alpha val="65000"/>
              </a:srgbClr>
            </a:outerShdw>
          </a:effectLst>
        </p:spPr>
      </p:pic>
      <p:sp>
        <p:nvSpPr>
          <p:cNvPr id="44038" name="CuadroTexto 6"/>
          <p:cNvSpPr txBox="1">
            <a:spLocks noChangeArrowheads="1"/>
          </p:cNvSpPr>
          <p:nvPr/>
        </p:nvSpPr>
        <p:spPr bwMode="auto">
          <a:xfrm>
            <a:off x="4456113" y="6130925"/>
            <a:ext cx="4564062" cy="369888"/>
          </a:xfrm>
          <a:prstGeom prst="rect">
            <a:avLst/>
          </a:prstGeom>
          <a:solidFill>
            <a:srgbClr val="FF0000"/>
          </a:solidFill>
          <a:ln w="9525">
            <a:solidFill>
              <a:srgbClr val="000000"/>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1800">
                <a:solidFill>
                  <a:srgbClr val="FFFFFF"/>
                </a:solidFill>
              </a:rPr>
              <a:t>Modelo lineal de la ciencia y el progreso social</a:t>
            </a:r>
          </a:p>
        </p:txBody>
      </p:sp>
    </p:spTree>
    <p:extLst>
      <p:ext uri="{BB962C8B-B14F-4D97-AF65-F5344CB8AC3E}">
        <p14:creationId xmlns:p14="http://schemas.microsoft.com/office/powerpoint/2010/main" val="3169425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Captura de pantalla 2018-10-24 a la(s) 7.16.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546100"/>
            <a:ext cx="8343900" cy="5753100"/>
          </a:xfrm>
          <a:prstGeom prst="rect">
            <a:avLst/>
          </a:prstGeom>
        </p:spPr>
      </p:pic>
      <p:sp>
        <p:nvSpPr>
          <p:cNvPr id="6" name="Elipse 5"/>
          <p:cNvSpPr/>
          <p:nvPr/>
        </p:nvSpPr>
        <p:spPr>
          <a:xfrm>
            <a:off x="539750" y="2053167"/>
            <a:ext cx="1301750" cy="423333"/>
          </a:xfrm>
          <a:prstGeom prst="ellipse">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62884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PREVENCIÓN</a:t>
            </a:r>
            <a:endParaRPr lang="es-ES" dirty="0"/>
          </a:p>
        </p:txBody>
      </p:sp>
      <p:sp>
        <p:nvSpPr>
          <p:cNvPr id="3" name="Marcador de contenido 2"/>
          <p:cNvSpPr>
            <a:spLocks noGrp="1"/>
          </p:cNvSpPr>
          <p:nvPr>
            <p:ph idx="1"/>
          </p:nvPr>
        </p:nvSpPr>
        <p:spPr>
          <a:xfrm>
            <a:off x="457200" y="1600201"/>
            <a:ext cx="8229600" cy="4845050"/>
          </a:xfrm>
        </p:spPr>
        <p:txBody>
          <a:bodyPr>
            <a:normAutofit fontScale="70000" lnSpcReduction="20000"/>
          </a:bodyPr>
          <a:lstStyle/>
          <a:p>
            <a:pPr marL="514350" indent="-514350">
              <a:buFont typeface="+mj-lt"/>
              <a:buAutoNum type="arabicPeriod"/>
            </a:pPr>
            <a:r>
              <a:rPr lang="es-ES" sz="2400" dirty="0" smtClean="0">
                <a:solidFill>
                  <a:schemeClr val="bg1">
                    <a:lumMod val="50000"/>
                  </a:schemeClr>
                </a:solidFill>
              </a:rPr>
              <a:t>Norma de incompatibilidad </a:t>
            </a:r>
            <a:r>
              <a:rPr lang="es-ES" sz="2400" dirty="0">
                <a:solidFill>
                  <a:schemeClr val="bg1">
                    <a:lumMod val="50000"/>
                  </a:schemeClr>
                </a:solidFill>
              </a:rPr>
              <a:t>en el sistema </a:t>
            </a:r>
            <a:r>
              <a:rPr lang="es-ES" sz="2400" dirty="0" smtClean="0">
                <a:solidFill>
                  <a:schemeClr val="bg1">
                    <a:lumMod val="50000"/>
                  </a:schemeClr>
                </a:solidFill>
              </a:rPr>
              <a:t>sanitario público para </a:t>
            </a:r>
            <a:r>
              <a:rPr lang="es-ES" sz="2400" b="1" dirty="0" smtClean="0">
                <a:solidFill>
                  <a:schemeClr val="bg1">
                    <a:lumMod val="50000"/>
                  </a:schemeClr>
                </a:solidFill>
              </a:rPr>
              <a:t>jefes clínicos, responsables de comisiones de asesoramiento o grupos de trabajo, participación en órganos clave (AEMPS) </a:t>
            </a:r>
            <a:r>
              <a:rPr lang="es-ES" sz="2400" dirty="0" smtClean="0">
                <a:solidFill>
                  <a:schemeClr val="bg1">
                    <a:lumMod val="50000"/>
                  </a:schemeClr>
                </a:solidFill>
              </a:rPr>
              <a:t>en relación con conflictos de interés</a:t>
            </a:r>
          </a:p>
          <a:p>
            <a:pPr marL="514350" indent="-514350">
              <a:buFont typeface="+mj-lt"/>
              <a:buAutoNum type="arabicPeriod"/>
            </a:pPr>
            <a:r>
              <a:rPr lang="es-ES" sz="2400" b="1" dirty="0" smtClean="0">
                <a:solidFill>
                  <a:schemeClr val="bg1">
                    <a:lumMod val="50000"/>
                  </a:schemeClr>
                </a:solidFill>
              </a:rPr>
              <a:t>Limitación de visitas e interacciones comerciales en centros docentes</a:t>
            </a:r>
            <a:r>
              <a:rPr lang="es-ES" sz="2400" dirty="0" smtClean="0">
                <a:solidFill>
                  <a:schemeClr val="bg1">
                    <a:lumMod val="50000"/>
                  </a:schemeClr>
                </a:solidFill>
              </a:rPr>
              <a:t>, universitarios o con responsabilidad en formación de postgrado</a:t>
            </a:r>
          </a:p>
          <a:p>
            <a:pPr marL="514350" indent="-514350">
              <a:buFont typeface="+mj-lt"/>
              <a:buAutoNum type="arabicPeriod"/>
            </a:pPr>
            <a:r>
              <a:rPr lang="es-ES" sz="2400" dirty="0" smtClean="0">
                <a:solidFill>
                  <a:schemeClr val="bg1">
                    <a:lumMod val="50000"/>
                  </a:schemeClr>
                </a:solidFill>
              </a:rPr>
              <a:t>Establecimiento de unas </a:t>
            </a:r>
            <a:r>
              <a:rPr lang="es-ES" sz="2400" b="1" dirty="0" smtClean="0">
                <a:solidFill>
                  <a:schemeClr val="bg1">
                    <a:lumMod val="50000"/>
                  </a:schemeClr>
                </a:solidFill>
              </a:rPr>
              <a:t>exigencias de buen gobierno </a:t>
            </a:r>
            <a:r>
              <a:rPr lang="es-ES" sz="2400" dirty="0" smtClean="0">
                <a:solidFill>
                  <a:schemeClr val="bg1">
                    <a:lumMod val="50000"/>
                  </a:schemeClr>
                </a:solidFill>
              </a:rPr>
              <a:t>a todas las organizaciones (asociaciones de pacientes, sociedades científicas..) a las que se llame a colaborar en la elaboración de estrategias, participación y asesoramiento dentro del SNS</a:t>
            </a:r>
          </a:p>
          <a:p>
            <a:pPr marL="514350" indent="-514350">
              <a:buFont typeface="+mj-lt"/>
              <a:buAutoNum type="arabicPeriod"/>
            </a:pPr>
            <a:r>
              <a:rPr lang="es-ES" sz="2400" dirty="0" smtClean="0">
                <a:solidFill>
                  <a:schemeClr val="bg1">
                    <a:lumMod val="50000"/>
                  </a:schemeClr>
                </a:solidFill>
              </a:rPr>
              <a:t>Comisiones de Conflictos de Interés y Transparencia en los centros sanitarios públicos</a:t>
            </a:r>
          </a:p>
          <a:p>
            <a:pPr marL="514350" indent="-514350">
              <a:buFont typeface="+mj-lt"/>
              <a:buAutoNum type="arabicPeriod"/>
            </a:pPr>
            <a:r>
              <a:rPr lang="es-ES" sz="3100" dirty="0"/>
              <a:t>Incorporar en el </a:t>
            </a:r>
            <a:r>
              <a:rPr lang="es-ES" sz="3100" b="1" dirty="0"/>
              <a:t>plan de estudios de los profesionales de la salud </a:t>
            </a:r>
            <a:r>
              <a:rPr lang="es-ES" sz="3100" dirty="0"/>
              <a:t>contenidos obligatorios y específicos que permitan su capacitación para enfrentarse a los riesgos de la promoción farmacéutica y responder </a:t>
            </a:r>
            <a:r>
              <a:rPr lang="es-ES" sz="3100" dirty="0" smtClean="0"/>
              <a:t>adecuadamente</a:t>
            </a:r>
            <a:endParaRPr lang="es-ES" sz="3100" dirty="0"/>
          </a:p>
          <a:p>
            <a:pPr marL="514350" indent="-514350">
              <a:buFont typeface="+mj-lt"/>
              <a:buAutoNum type="arabicPeriod"/>
            </a:pPr>
            <a:r>
              <a:rPr lang="es-ES" sz="3100" dirty="0" smtClean="0"/>
              <a:t>Introducir </a:t>
            </a:r>
            <a:r>
              <a:rPr lang="es-ES" sz="3100" dirty="0"/>
              <a:t>un </a:t>
            </a:r>
            <a:r>
              <a:rPr lang="es-ES" sz="3100" b="1" dirty="0"/>
              <a:t>impuesto obligatorio sobre las actividades de promoción de la industria farmacéutica </a:t>
            </a:r>
            <a:r>
              <a:rPr lang="es-ES" sz="3100" b="1" dirty="0" smtClean="0"/>
              <a:t>y porcentaje en los procedimientos de compra </a:t>
            </a:r>
            <a:r>
              <a:rPr lang="es-ES" sz="3100" dirty="0" smtClean="0"/>
              <a:t>que </a:t>
            </a:r>
            <a:r>
              <a:rPr lang="es-ES" sz="3100" dirty="0"/>
              <a:t>sea </a:t>
            </a:r>
            <a:r>
              <a:rPr lang="es-ES" sz="3100" dirty="0" smtClean="0"/>
              <a:t>utilizado para </a:t>
            </a:r>
            <a:r>
              <a:rPr lang="es-ES" sz="3100" dirty="0"/>
              <a:t>financiar un fondo público destinado a </a:t>
            </a:r>
            <a:r>
              <a:rPr lang="es-ES" sz="3100" b="1" dirty="0"/>
              <a:t>la formación independiente</a:t>
            </a:r>
            <a:r>
              <a:rPr lang="es-ES" sz="3100" dirty="0"/>
              <a:t> de los profesionales de la salud</a:t>
            </a:r>
            <a:endParaRPr lang="es-ES" sz="3100" dirty="0" smtClean="0"/>
          </a:p>
          <a:p>
            <a:pPr marL="1314450" lvl="2" indent="-514350">
              <a:buFont typeface="+mj-lt"/>
              <a:buAutoNum type="arabicPeriod"/>
            </a:pPr>
            <a:endParaRPr lang="es-ES" sz="1800" dirty="0" smtClean="0"/>
          </a:p>
          <a:p>
            <a:pPr marL="914400" lvl="1" indent="-514350">
              <a:buFont typeface="+mj-lt"/>
              <a:buAutoNum type="arabicPeriod"/>
            </a:pPr>
            <a:endParaRPr lang="es-ES" sz="2000" dirty="0"/>
          </a:p>
        </p:txBody>
      </p:sp>
    </p:spTree>
    <p:extLst>
      <p:ext uri="{BB962C8B-B14F-4D97-AF65-F5344CB8AC3E}">
        <p14:creationId xmlns:p14="http://schemas.microsoft.com/office/powerpoint/2010/main" val="380182658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Imagen 1" descr="RODWIN.jpeg"/>
          <p:cNvPicPr>
            <a:picLocks noChangeAspect="1"/>
          </p:cNvPicPr>
          <p:nvPr/>
        </p:nvPicPr>
        <p:blipFill>
          <a:blip r:embed="rId2"/>
          <a:srcRect/>
          <a:stretch>
            <a:fillRect/>
          </a:stretch>
        </p:blipFill>
        <p:spPr bwMode="auto">
          <a:xfrm>
            <a:off x="250825" y="316971"/>
            <a:ext cx="1215079" cy="1831445"/>
          </a:xfrm>
          <a:prstGeom prst="rect">
            <a:avLst/>
          </a:prstGeom>
          <a:noFill/>
          <a:ln w="9525">
            <a:solidFill>
              <a:srgbClr val="000000"/>
            </a:solidFill>
            <a:miter lim="800000"/>
            <a:headEnd/>
            <a:tailEnd/>
          </a:ln>
          <a:effectLst>
            <a:outerShdw blurRad="50800" dist="38100" dir="13500000" algn="br" rotWithShape="0">
              <a:prstClr val="black">
                <a:alpha val="40000"/>
              </a:prstClr>
            </a:outerShdw>
          </a:effectLst>
        </p:spPr>
      </p:pic>
      <p:sp>
        <p:nvSpPr>
          <p:cNvPr id="119810" name="Rectángulo 2"/>
          <p:cNvSpPr>
            <a:spLocks noChangeArrowheads="1"/>
          </p:cNvSpPr>
          <p:nvPr/>
        </p:nvSpPr>
        <p:spPr bwMode="auto">
          <a:xfrm>
            <a:off x="3048000" y="531813"/>
            <a:ext cx="5588000" cy="5078313"/>
          </a:xfrm>
          <a:prstGeom prst="rect">
            <a:avLst/>
          </a:prstGeom>
          <a:noFill/>
          <a:ln w="9525">
            <a:solidFill>
              <a:srgbClr val="BFBFBF"/>
            </a:solidFill>
            <a:miter lim="800000"/>
            <a:headEnd/>
            <a:tailEnd/>
          </a:ln>
        </p:spPr>
        <p:txBody>
          <a:bodyPr>
            <a:spAutoFit/>
          </a:bodyPr>
          <a:lstStyle/>
          <a:p>
            <a:pPr marL="742950" indent="-742950">
              <a:buFont typeface="Calibri" pitchFamily="34" charset="0"/>
              <a:buAutoNum type="arabicPeriod"/>
            </a:pPr>
            <a:r>
              <a:rPr lang="es-ES" sz="5400" i="1" dirty="0" smtClean="0">
                <a:latin typeface="Calibri" pitchFamily="34" charset="0"/>
              </a:rPr>
              <a:t>PREVENCIÓN</a:t>
            </a:r>
            <a:endParaRPr lang="es-ES" sz="5400" i="1" dirty="0">
              <a:latin typeface="Calibri" pitchFamily="34" charset="0"/>
            </a:endParaRPr>
          </a:p>
          <a:p>
            <a:pPr marL="742950" indent="-742950">
              <a:buFont typeface="Calibri" pitchFamily="34" charset="0"/>
              <a:buAutoNum type="arabicPeriod"/>
            </a:pPr>
            <a:r>
              <a:rPr lang="es-ES" sz="5400" b="1" i="1" dirty="0">
                <a:latin typeface="Calibri" pitchFamily="34" charset="0"/>
              </a:rPr>
              <a:t>DECLARACIÓN</a:t>
            </a:r>
          </a:p>
          <a:p>
            <a:pPr marL="742950" indent="-742950">
              <a:buFont typeface="Calibri" pitchFamily="34" charset="0"/>
              <a:buAutoNum type="arabicPeriod"/>
            </a:pPr>
            <a:r>
              <a:rPr lang="es-ES" sz="5400" i="1" dirty="0">
                <a:latin typeface="Calibri" pitchFamily="34" charset="0"/>
              </a:rPr>
              <a:t>PROTECCIÓN DEL </a:t>
            </a:r>
            <a:r>
              <a:rPr lang="es-ES" sz="5400" i="1" dirty="0" smtClean="0">
                <a:latin typeface="Calibri" pitchFamily="34" charset="0"/>
              </a:rPr>
              <a:t>CONOCIMIENTO</a:t>
            </a:r>
            <a:endParaRPr lang="es-ES" sz="5400" i="1" dirty="0">
              <a:latin typeface="Calibri" pitchFamily="34" charset="0"/>
            </a:endParaRPr>
          </a:p>
          <a:p>
            <a:pPr marL="742950" indent="-742950">
              <a:buFont typeface="Calibri" pitchFamily="34" charset="0"/>
              <a:buAutoNum type="arabicPeriod"/>
            </a:pPr>
            <a:r>
              <a:rPr lang="es-ES" sz="5400" i="1" dirty="0">
                <a:latin typeface="Calibri" pitchFamily="34" charset="0"/>
              </a:rPr>
              <a:t>SANCIÓN Y RESTITUCIÓN</a:t>
            </a:r>
          </a:p>
        </p:txBody>
      </p:sp>
      <p:sp>
        <p:nvSpPr>
          <p:cNvPr id="4" name="Rectángulo 3"/>
          <p:cNvSpPr/>
          <p:nvPr/>
        </p:nvSpPr>
        <p:spPr>
          <a:xfrm>
            <a:off x="184915" y="2344751"/>
            <a:ext cx="2429168" cy="1569660"/>
          </a:xfrm>
          <a:prstGeom prst="rect">
            <a:avLst/>
          </a:prstGeom>
          <a:solidFill>
            <a:srgbClr val="FF0000"/>
          </a:solidFill>
          <a:ln>
            <a:solidFill>
              <a:srgbClr val="FF0000"/>
            </a:solidFill>
          </a:ln>
        </p:spPr>
        <p:txBody>
          <a:bodyPr wrap="square">
            <a:spAutoFit/>
          </a:bodyPr>
          <a:lstStyle/>
          <a:p>
            <a:pPr algn="ctr"/>
            <a:r>
              <a:rPr lang="es-ES" sz="3200" dirty="0" smtClean="0">
                <a:solidFill>
                  <a:schemeClr val="bg1"/>
                </a:solidFill>
                <a:latin typeface="Calibri" pitchFamily="34" charset="0"/>
              </a:rPr>
              <a:t>Arquitectura </a:t>
            </a:r>
            <a:r>
              <a:rPr lang="es-ES" sz="3200" dirty="0">
                <a:solidFill>
                  <a:schemeClr val="bg1"/>
                </a:solidFill>
                <a:latin typeface="Calibri" pitchFamily="34" charset="0"/>
              </a:rPr>
              <a:t>legislativa y normativa </a:t>
            </a:r>
            <a:endParaRPr lang="es-ES" sz="3200" dirty="0">
              <a:solidFill>
                <a:schemeClr val="bg1"/>
              </a:solidFill>
            </a:endParaRPr>
          </a:p>
        </p:txBody>
      </p:sp>
    </p:spTree>
    <p:extLst>
      <p:ext uri="{BB962C8B-B14F-4D97-AF65-F5344CB8AC3E}">
        <p14:creationId xmlns:p14="http://schemas.microsoft.com/office/powerpoint/2010/main" val="10396894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ítulo 2"/>
          <p:cNvSpPr>
            <a:spLocks noGrp="1"/>
          </p:cNvSpPr>
          <p:nvPr>
            <p:ph type="title"/>
          </p:nvPr>
        </p:nvSpPr>
        <p:spPr/>
        <p:txBody>
          <a:bodyPr/>
          <a:lstStyle/>
          <a:p>
            <a:pPr eaLnBrk="1" hangingPunct="1"/>
            <a:r>
              <a:rPr lang="es-ES" smtClean="0"/>
              <a:t>2- DECLARACIÓN</a:t>
            </a:r>
          </a:p>
        </p:txBody>
      </p:sp>
      <p:sp>
        <p:nvSpPr>
          <p:cNvPr id="134146" name="Rectángulo 3"/>
          <p:cNvSpPr>
            <a:spLocks noChangeArrowheads="1"/>
          </p:cNvSpPr>
          <p:nvPr/>
        </p:nvSpPr>
        <p:spPr bwMode="auto">
          <a:xfrm>
            <a:off x="457200" y="1328738"/>
            <a:ext cx="8229600" cy="3416320"/>
          </a:xfrm>
          <a:prstGeom prst="rect">
            <a:avLst/>
          </a:prstGeom>
          <a:noFill/>
          <a:ln w="9525">
            <a:solidFill>
              <a:schemeClr val="tx1"/>
            </a:solidFill>
            <a:miter lim="800000"/>
            <a:headEnd/>
            <a:tailEnd/>
          </a:ln>
        </p:spPr>
        <p:txBody>
          <a:bodyPr>
            <a:spAutoFit/>
          </a:bodyPr>
          <a:lstStyle/>
          <a:p>
            <a:r>
              <a:rPr lang="es-ES" sz="3600" dirty="0">
                <a:latin typeface="Calibri" pitchFamily="34" charset="0"/>
              </a:rPr>
              <a:t>En aquellos casos </a:t>
            </a:r>
            <a:r>
              <a:rPr lang="es-ES" sz="3600" dirty="0" smtClean="0">
                <a:latin typeface="Calibri" pitchFamily="34" charset="0"/>
              </a:rPr>
              <a:t>en </a:t>
            </a:r>
            <a:r>
              <a:rPr lang="es-ES" sz="3600" dirty="0">
                <a:latin typeface="Calibri" pitchFamily="34" charset="0"/>
              </a:rPr>
              <a:t>los que de una situación potencialmente conflictiva puedan derivarse consecuencias positivas para los pacientes, es necesario desarrollar una </a:t>
            </a:r>
            <a:r>
              <a:rPr lang="es-ES" sz="3600" b="1" dirty="0">
                <a:latin typeface="Calibri" pitchFamily="34" charset="0"/>
              </a:rPr>
              <a:t>normativa que regule la declaración y la gestión de los conflictos de interés</a:t>
            </a:r>
          </a:p>
        </p:txBody>
      </p:sp>
    </p:spTree>
    <p:extLst>
      <p:ext uri="{BB962C8B-B14F-4D97-AF65-F5344CB8AC3E}">
        <p14:creationId xmlns:p14="http://schemas.microsoft.com/office/powerpoint/2010/main" val="183157245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3" name="Rectángulo 8"/>
          <p:cNvSpPr>
            <a:spLocks noChangeArrowheads="1"/>
          </p:cNvSpPr>
          <p:nvPr/>
        </p:nvSpPr>
        <p:spPr bwMode="auto">
          <a:xfrm>
            <a:off x="191294" y="322358"/>
            <a:ext cx="6423289" cy="523220"/>
          </a:xfrm>
          <a:prstGeom prst="rect">
            <a:avLst/>
          </a:prstGeom>
          <a:solidFill>
            <a:srgbClr val="800000"/>
          </a:solidFill>
          <a:ln w="9525">
            <a:solidFill>
              <a:schemeClr val="accent1">
                <a:lumMod val="20000"/>
                <a:lumOff val="80000"/>
              </a:schemeClr>
            </a:solidFill>
            <a:miter lim="800000"/>
            <a:headEnd/>
            <a:tailEnd/>
          </a:ln>
        </p:spPr>
        <p:txBody>
          <a:bodyPr wrap="square">
            <a:spAutoFit/>
          </a:bodyPr>
          <a:lstStyle/>
          <a:p>
            <a:pPr algn="ctr"/>
            <a:r>
              <a:rPr lang="es-ES" sz="2800">
                <a:solidFill>
                  <a:schemeClr val="bg1"/>
                </a:solidFill>
                <a:latin typeface="Calibri" pitchFamily="34" charset="0"/>
              </a:rPr>
              <a:t>“Code for interactions with companies”</a:t>
            </a:r>
          </a:p>
        </p:txBody>
      </p:sp>
      <p:pic>
        <p:nvPicPr>
          <p:cNvPr id="7" name="Imagen 6"/>
          <p:cNvPicPr>
            <a:picLocks noChangeAspect="1"/>
          </p:cNvPicPr>
          <p:nvPr/>
        </p:nvPicPr>
        <p:blipFill>
          <a:blip r:embed="rId2"/>
          <a:stretch>
            <a:fillRect/>
          </a:stretch>
        </p:blipFill>
        <p:spPr>
          <a:xfrm>
            <a:off x="191294" y="1095374"/>
            <a:ext cx="7387167" cy="5540375"/>
          </a:xfrm>
          <a:prstGeom prst="rect">
            <a:avLst/>
          </a:prstGeom>
          <a:ln w="38100" cmpd="sng">
            <a:solidFill>
              <a:schemeClr val="tx1"/>
            </a:solidFill>
          </a:ln>
        </p:spPr>
      </p:pic>
      <p:pic>
        <p:nvPicPr>
          <p:cNvPr id="137221" name="Imagen 6"/>
          <p:cNvPicPr>
            <a:picLocks noChangeAspect="1"/>
          </p:cNvPicPr>
          <p:nvPr/>
        </p:nvPicPr>
        <p:blipFill>
          <a:blip r:embed="rId3"/>
          <a:srcRect/>
          <a:stretch>
            <a:fillRect/>
          </a:stretch>
        </p:blipFill>
        <p:spPr bwMode="auto">
          <a:xfrm>
            <a:off x="6902450" y="322358"/>
            <a:ext cx="1447800" cy="1447800"/>
          </a:xfrm>
          <a:prstGeom prst="rect">
            <a:avLst/>
          </a:prstGeom>
          <a:noFill/>
          <a:ln w="9525">
            <a:noFill/>
            <a:miter lim="800000"/>
            <a:headEnd/>
            <a:tailEnd/>
          </a:ln>
        </p:spPr>
      </p:pic>
    </p:spTree>
    <p:extLst>
      <p:ext uri="{BB962C8B-B14F-4D97-AF65-F5344CB8AC3E}">
        <p14:creationId xmlns:p14="http://schemas.microsoft.com/office/powerpoint/2010/main" val="16387164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Imagen 1" descr="RODWIN.jpeg"/>
          <p:cNvPicPr>
            <a:picLocks noChangeAspect="1"/>
          </p:cNvPicPr>
          <p:nvPr/>
        </p:nvPicPr>
        <p:blipFill>
          <a:blip r:embed="rId2"/>
          <a:srcRect/>
          <a:stretch>
            <a:fillRect/>
          </a:stretch>
        </p:blipFill>
        <p:spPr bwMode="auto">
          <a:xfrm>
            <a:off x="250826" y="531813"/>
            <a:ext cx="1389592" cy="2094483"/>
          </a:xfrm>
          <a:prstGeom prst="rect">
            <a:avLst/>
          </a:prstGeom>
          <a:noFill/>
          <a:ln w="9525">
            <a:solidFill>
              <a:srgbClr val="000000"/>
            </a:solidFill>
            <a:miter lim="800000"/>
            <a:headEnd/>
            <a:tailEnd/>
          </a:ln>
          <a:effectLst>
            <a:outerShdw blurRad="50800" dist="38100" dir="13500000" algn="br" rotWithShape="0">
              <a:prstClr val="black">
                <a:alpha val="40000"/>
              </a:prstClr>
            </a:outerShdw>
          </a:effectLst>
        </p:spPr>
      </p:pic>
      <p:sp>
        <p:nvSpPr>
          <p:cNvPr id="119810" name="Rectángulo 2"/>
          <p:cNvSpPr>
            <a:spLocks noChangeArrowheads="1"/>
          </p:cNvSpPr>
          <p:nvPr/>
        </p:nvSpPr>
        <p:spPr bwMode="auto">
          <a:xfrm>
            <a:off x="3047999" y="531813"/>
            <a:ext cx="5884333" cy="5078313"/>
          </a:xfrm>
          <a:prstGeom prst="rect">
            <a:avLst/>
          </a:prstGeom>
          <a:noFill/>
          <a:ln w="9525">
            <a:solidFill>
              <a:srgbClr val="BFBFBF"/>
            </a:solidFill>
            <a:miter lim="800000"/>
            <a:headEnd/>
            <a:tailEnd/>
          </a:ln>
        </p:spPr>
        <p:txBody>
          <a:bodyPr wrap="square">
            <a:spAutoFit/>
          </a:bodyPr>
          <a:lstStyle/>
          <a:p>
            <a:pPr marL="742950" indent="-742950">
              <a:buFont typeface="Calibri" pitchFamily="34" charset="0"/>
              <a:buAutoNum type="arabicPeriod"/>
            </a:pPr>
            <a:r>
              <a:rPr lang="es-ES" sz="5400" i="1" dirty="0" smtClean="0">
                <a:latin typeface="Calibri" pitchFamily="34" charset="0"/>
              </a:rPr>
              <a:t>PREVENCIÓN</a:t>
            </a:r>
            <a:endParaRPr lang="es-ES" sz="5400" i="1" dirty="0">
              <a:latin typeface="Calibri" pitchFamily="34" charset="0"/>
            </a:endParaRPr>
          </a:p>
          <a:p>
            <a:pPr marL="742950" indent="-742950">
              <a:buFont typeface="Calibri" pitchFamily="34" charset="0"/>
              <a:buAutoNum type="arabicPeriod"/>
            </a:pPr>
            <a:r>
              <a:rPr lang="es-ES" sz="5400" i="1" dirty="0">
                <a:latin typeface="Calibri" pitchFamily="34" charset="0"/>
              </a:rPr>
              <a:t>DECLARACIÓN</a:t>
            </a:r>
          </a:p>
          <a:p>
            <a:pPr marL="742950" indent="-742950">
              <a:buFont typeface="Calibri" pitchFamily="34" charset="0"/>
              <a:buAutoNum type="arabicPeriod"/>
            </a:pPr>
            <a:r>
              <a:rPr lang="es-ES" sz="5400" b="1" i="1" dirty="0">
                <a:latin typeface="Calibri" pitchFamily="34" charset="0"/>
              </a:rPr>
              <a:t>PROTECCIÓN DEL </a:t>
            </a:r>
            <a:r>
              <a:rPr lang="es-ES" sz="5400" b="1" i="1" dirty="0" smtClean="0">
                <a:latin typeface="Calibri" pitchFamily="34" charset="0"/>
              </a:rPr>
              <a:t>CONOCIMIENTO</a:t>
            </a:r>
            <a:endParaRPr lang="es-ES" sz="5400" b="1" i="1" dirty="0">
              <a:latin typeface="Calibri" pitchFamily="34" charset="0"/>
            </a:endParaRPr>
          </a:p>
          <a:p>
            <a:pPr marL="742950" indent="-742950">
              <a:buFont typeface="Calibri" pitchFamily="34" charset="0"/>
              <a:buAutoNum type="arabicPeriod"/>
            </a:pPr>
            <a:r>
              <a:rPr lang="es-ES" sz="5400" i="1" dirty="0">
                <a:latin typeface="Calibri" pitchFamily="34" charset="0"/>
              </a:rPr>
              <a:t>SANCIÓN Y RESTITUCIÓN</a:t>
            </a:r>
          </a:p>
        </p:txBody>
      </p:sp>
      <p:sp>
        <p:nvSpPr>
          <p:cNvPr id="4" name="Rectángulo 3"/>
          <p:cNvSpPr/>
          <p:nvPr/>
        </p:nvSpPr>
        <p:spPr>
          <a:xfrm>
            <a:off x="184915" y="3583001"/>
            <a:ext cx="2429168" cy="1569660"/>
          </a:xfrm>
          <a:prstGeom prst="rect">
            <a:avLst/>
          </a:prstGeom>
          <a:solidFill>
            <a:srgbClr val="FF0000"/>
          </a:solidFill>
          <a:ln>
            <a:solidFill>
              <a:srgbClr val="FF0000"/>
            </a:solidFill>
          </a:ln>
        </p:spPr>
        <p:txBody>
          <a:bodyPr wrap="square">
            <a:spAutoFit/>
          </a:bodyPr>
          <a:lstStyle/>
          <a:p>
            <a:pPr algn="ctr"/>
            <a:r>
              <a:rPr lang="es-ES" sz="3200" dirty="0" smtClean="0">
                <a:solidFill>
                  <a:schemeClr val="bg1"/>
                </a:solidFill>
                <a:latin typeface="Calibri" pitchFamily="34" charset="0"/>
              </a:rPr>
              <a:t>Arquitectura </a:t>
            </a:r>
            <a:r>
              <a:rPr lang="es-ES" sz="3200" dirty="0">
                <a:solidFill>
                  <a:schemeClr val="bg1"/>
                </a:solidFill>
                <a:latin typeface="Calibri" pitchFamily="34" charset="0"/>
              </a:rPr>
              <a:t>legislativa y normativa </a:t>
            </a:r>
            <a:endParaRPr lang="es-ES" sz="3200" dirty="0">
              <a:solidFill>
                <a:schemeClr val="bg1"/>
              </a:solidFill>
            </a:endParaRPr>
          </a:p>
        </p:txBody>
      </p:sp>
    </p:spTree>
    <p:extLst>
      <p:ext uri="{BB962C8B-B14F-4D97-AF65-F5344CB8AC3E}">
        <p14:creationId xmlns:p14="http://schemas.microsoft.com/office/powerpoint/2010/main" val="13298097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84250" y="304270"/>
            <a:ext cx="8159750" cy="6119813"/>
          </a:xfrm>
          <a:prstGeom prst="rect">
            <a:avLst/>
          </a:prstGeom>
        </p:spPr>
      </p:pic>
      <p:sp>
        <p:nvSpPr>
          <p:cNvPr id="3" name="CuadroTexto 2"/>
          <p:cNvSpPr txBox="1"/>
          <p:nvPr/>
        </p:nvSpPr>
        <p:spPr>
          <a:xfrm>
            <a:off x="148167" y="1068917"/>
            <a:ext cx="2455333" cy="2308324"/>
          </a:xfrm>
          <a:prstGeom prst="rect">
            <a:avLst/>
          </a:prstGeom>
          <a:noFill/>
          <a:ln w="38100" cmpd="sng">
            <a:solidFill>
              <a:schemeClr val="tx1"/>
            </a:solidFill>
          </a:ln>
        </p:spPr>
        <p:txBody>
          <a:bodyPr wrap="square" rtlCol="0">
            <a:spAutoFit/>
          </a:bodyPr>
          <a:lstStyle/>
          <a:p>
            <a:pPr algn="ctr"/>
            <a:r>
              <a:rPr lang="es-ES" sz="2400" dirty="0" smtClean="0"/>
              <a:t>Acreditación de la independencia de las actividades formativas en las que participa la industria</a:t>
            </a:r>
            <a:endParaRPr lang="es-ES" sz="2400" dirty="0"/>
          </a:p>
        </p:txBody>
      </p:sp>
    </p:spTree>
    <p:extLst>
      <p:ext uri="{BB962C8B-B14F-4D97-AF65-F5344CB8AC3E}">
        <p14:creationId xmlns:p14="http://schemas.microsoft.com/office/powerpoint/2010/main" val="1092871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Imagen 2"/>
          <p:cNvPicPr>
            <a:picLocks noChangeAspect="1"/>
          </p:cNvPicPr>
          <p:nvPr/>
        </p:nvPicPr>
        <p:blipFill>
          <a:blip r:embed="rId2"/>
          <a:srcRect/>
          <a:stretch>
            <a:fillRect/>
          </a:stretch>
        </p:blipFill>
        <p:spPr bwMode="auto">
          <a:xfrm>
            <a:off x="5101167" y="279400"/>
            <a:ext cx="3175000" cy="4762500"/>
          </a:xfrm>
          <a:prstGeom prst="rect">
            <a:avLst/>
          </a:prstGeom>
          <a:noFill/>
          <a:ln w="9525">
            <a:noFill/>
            <a:miter lim="800000"/>
            <a:headEnd/>
            <a:tailEnd/>
          </a:ln>
        </p:spPr>
      </p:pic>
      <p:sp>
        <p:nvSpPr>
          <p:cNvPr id="146434" name="Rectángulo 3"/>
          <p:cNvSpPr>
            <a:spLocks noChangeArrowheads="1"/>
          </p:cNvSpPr>
          <p:nvPr/>
        </p:nvSpPr>
        <p:spPr bwMode="auto">
          <a:xfrm>
            <a:off x="642938" y="5402263"/>
            <a:ext cx="8112125" cy="646112"/>
          </a:xfrm>
          <a:prstGeom prst="rect">
            <a:avLst/>
          </a:prstGeom>
          <a:noFill/>
          <a:ln w="9525">
            <a:solidFill>
              <a:srgbClr val="000000"/>
            </a:solidFill>
            <a:miter lim="800000"/>
            <a:headEnd/>
            <a:tailEnd/>
          </a:ln>
        </p:spPr>
        <p:txBody>
          <a:bodyPr>
            <a:spAutoFit/>
          </a:bodyPr>
          <a:lstStyle/>
          <a:p>
            <a:r>
              <a:rPr lang="es-ES">
                <a:latin typeface="Calibri" pitchFamily="34" charset="0"/>
              </a:rPr>
              <a:t>Accesible en http://iom.nationalacademies.org/Reports/2011/Clinical-Practice-Guidelines-We-Can-Trust.aspx</a:t>
            </a:r>
          </a:p>
        </p:txBody>
      </p:sp>
      <p:sp>
        <p:nvSpPr>
          <p:cNvPr id="5" name="CuadroTexto 4"/>
          <p:cNvSpPr txBox="1"/>
          <p:nvPr/>
        </p:nvSpPr>
        <p:spPr>
          <a:xfrm>
            <a:off x="762001" y="687917"/>
            <a:ext cx="3577166" cy="4524315"/>
          </a:xfrm>
          <a:prstGeom prst="rect">
            <a:avLst/>
          </a:prstGeom>
          <a:noFill/>
          <a:ln w="38100" cmpd="sng">
            <a:solidFill>
              <a:schemeClr val="tx1"/>
            </a:solidFill>
          </a:ln>
        </p:spPr>
        <p:txBody>
          <a:bodyPr wrap="square" rtlCol="0">
            <a:spAutoFit/>
          </a:bodyPr>
          <a:lstStyle/>
          <a:p>
            <a:pPr algn="ctr"/>
            <a:r>
              <a:rPr lang="es-ES" sz="3200" dirty="0" smtClean="0"/>
              <a:t>Sin expertos, con metodólogos, con profesionales generalistas, con pacientes y ciudadanos, con normas para la gestión de los conflictos de interés </a:t>
            </a:r>
            <a:endParaRPr lang="es-ES" sz="3200" dirty="0"/>
          </a:p>
        </p:txBody>
      </p:sp>
    </p:spTree>
    <p:extLst>
      <p:ext uri="{BB962C8B-B14F-4D97-AF65-F5344CB8AC3E}">
        <p14:creationId xmlns:p14="http://schemas.microsoft.com/office/powerpoint/2010/main" val="223592350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Imagen 1" descr="RODWIN.jpeg"/>
          <p:cNvPicPr>
            <a:picLocks noChangeAspect="1"/>
          </p:cNvPicPr>
          <p:nvPr/>
        </p:nvPicPr>
        <p:blipFill>
          <a:blip r:embed="rId2"/>
          <a:srcRect/>
          <a:stretch>
            <a:fillRect/>
          </a:stretch>
        </p:blipFill>
        <p:spPr bwMode="auto">
          <a:xfrm>
            <a:off x="176742" y="412221"/>
            <a:ext cx="1326092" cy="1998771"/>
          </a:xfrm>
          <a:prstGeom prst="rect">
            <a:avLst/>
          </a:prstGeom>
          <a:noFill/>
          <a:ln w="9525">
            <a:solidFill>
              <a:srgbClr val="000000"/>
            </a:solidFill>
            <a:miter lim="800000"/>
            <a:headEnd/>
            <a:tailEnd/>
          </a:ln>
          <a:effectLst>
            <a:outerShdw blurRad="50800" dist="38100" dir="13500000" algn="br" rotWithShape="0">
              <a:prstClr val="black">
                <a:alpha val="40000"/>
              </a:prstClr>
            </a:outerShdw>
          </a:effectLst>
        </p:spPr>
      </p:pic>
      <p:sp>
        <p:nvSpPr>
          <p:cNvPr id="119810" name="Rectángulo 2"/>
          <p:cNvSpPr>
            <a:spLocks noChangeArrowheads="1"/>
          </p:cNvSpPr>
          <p:nvPr/>
        </p:nvSpPr>
        <p:spPr bwMode="auto">
          <a:xfrm>
            <a:off x="3047999" y="531813"/>
            <a:ext cx="5884333" cy="5078313"/>
          </a:xfrm>
          <a:prstGeom prst="rect">
            <a:avLst/>
          </a:prstGeom>
          <a:noFill/>
          <a:ln w="9525">
            <a:solidFill>
              <a:srgbClr val="BFBFBF"/>
            </a:solidFill>
            <a:miter lim="800000"/>
            <a:headEnd/>
            <a:tailEnd/>
          </a:ln>
        </p:spPr>
        <p:txBody>
          <a:bodyPr wrap="square">
            <a:spAutoFit/>
          </a:bodyPr>
          <a:lstStyle/>
          <a:p>
            <a:pPr marL="742950" indent="-742950">
              <a:buFont typeface="Calibri" pitchFamily="34" charset="0"/>
              <a:buAutoNum type="arabicPeriod"/>
            </a:pPr>
            <a:r>
              <a:rPr lang="es-ES" sz="5400" i="1" dirty="0" smtClean="0">
                <a:latin typeface="Calibri" pitchFamily="34" charset="0"/>
              </a:rPr>
              <a:t>PREVENCIÓN</a:t>
            </a:r>
            <a:endParaRPr lang="es-ES" sz="5400" i="1" dirty="0">
              <a:latin typeface="Calibri" pitchFamily="34" charset="0"/>
            </a:endParaRPr>
          </a:p>
          <a:p>
            <a:pPr marL="742950" indent="-742950">
              <a:buFont typeface="Calibri" pitchFamily="34" charset="0"/>
              <a:buAutoNum type="arabicPeriod"/>
            </a:pPr>
            <a:r>
              <a:rPr lang="es-ES" sz="5400" i="1" dirty="0">
                <a:latin typeface="Calibri" pitchFamily="34" charset="0"/>
              </a:rPr>
              <a:t>DECLARACIÓN</a:t>
            </a:r>
          </a:p>
          <a:p>
            <a:pPr marL="742950" indent="-742950">
              <a:buFont typeface="Calibri" pitchFamily="34" charset="0"/>
              <a:buAutoNum type="arabicPeriod"/>
            </a:pPr>
            <a:r>
              <a:rPr lang="es-ES" sz="5400" i="1" dirty="0">
                <a:latin typeface="Calibri" pitchFamily="34" charset="0"/>
              </a:rPr>
              <a:t>PROTECCIÓN DEL </a:t>
            </a:r>
            <a:r>
              <a:rPr lang="es-ES" sz="5400" i="1" dirty="0" smtClean="0">
                <a:latin typeface="Calibri" pitchFamily="34" charset="0"/>
              </a:rPr>
              <a:t>CONOCIMIENTO</a:t>
            </a:r>
            <a:endParaRPr lang="es-ES" sz="5400" i="1" dirty="0">
              <a:latin typeface="Calibri" pitchFamily="34" charset="0"/>
            </a:endParaRPr>
          </a:p>
          <a:p>
            <a:pPr marL="742950" indent="-742950">
              <a:buFont typeface="Calibri" pitchFamily="34" charset="0"/>
              <a:buAutoNum type="arabicPeriod"/>
            </a:pPr>
            <a:r>
              <a:rPr lang="es-ES" sz="5400" b="1" i="1" dirty="0">
                <a:latin typeface="Calibri" pitchFamily="34" charset="0"/>
              </a:rPr>
              <a:t>SANCIÓN Y RESTITUCIÓN</a:t>
            </a:r>
          </a:p>
        </p:txBody>
      </p:sp>
      <p:sp>
        <p:nvSpPr>
          <p:cNvPr id="4" name="Rectángulo 3"/>
          <p:cNvSpPr/>
          <p:nvPr/>
        </p:nvSpPr>
        <p:spPr>
          <a:xfrm>
            <a:off x="288250" y="3129581"/>
            <a:ext cx="2429168" cy="1569660"/>
          </a:xfrm>
          <a:prstGeom prst="rect">
            <a:avLst/>
          </a:prstGeom>
          <a:solidFill>
            <a:srgbClr val="FF0000"/>
          </a:solidFill>
          <a:ln>
            <a:solidFill>
              <a:srgbClr val="FF0000"/>
            </a:solidFill>
          </a:ln>
        </p:spPr>
        <p:txBody>
          <a:bodyPr wrap="square">
            <a:spAutoFit/>
          </a:bodyPr>
          <a:lstStyle/>
          <a:p>
            <a:pPr algn="ctr"/>
            <a:r>
              <a:rPr lang="es-ES" sz="3200" dirty="0" smtClean="0">
                <a:solidFill>
                  <a:schemeClr val="bg1"/>
                </a:solidFill>
                <a:latin typeface="Calibri" pitchFamily="34" charset="0"/>
              </a:rPr>
              <a:t>Arquitectura </a:t>
            </a:r>
            <a:r>
              <a:rPr lang="es-ES" sz="3200" dirty="0">
                <a:solidFill>
                  <a:schemeClr val="bg1"/>
                </a:solidFill>
                <a:latin typeface="Calibri" pitchFamily="34" charset="0"/>
              </a:rPr>
              <a:t>legislativa y normativa </a:t>
            </a:r>
            <a:endParaRPr lang="es-ES" sz="3200" dirty="0">
              <a:solidFill>
                <a:schemeClr val="bg1"/>
              </a:solidFill>
            </a:endParaRPr>
          </a:p>
        </p:txBody>
      </p:sp>
    </p:spTree>
    <p:extLst>
      <p:ext uri="{BB962C8B-B14F-4D97-AF65-F5344CB8AC3E}">
        <p14:creationId xmlns:p14="http://schemas.microsoft.com/office/powerpoint/2010/main" val="326908897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ítulo 2"/>
          <p:cNvSpPr>
            <a:spLocks noGrp="1"/>
          </p:cNvSpPr>
          <p:nvPr>
            <p:ph type="title"/>
          </p:nvPr>
        </p:nvSpPr>
        <p:spPr/>
        <p:txBody>
          <a:bodyPr/>
          <a:lstStyle/>
          <a:p>
            <a:pPr eaLnBrk="1" hangingPunct="1"/>
            <a:r>
              <a:rPr lang="es-ES" smtClean="0"/>
              <a:t>4- SANCIÓN Y RESTITUCIÓN</a:t>
            </a:r>
          </a:p>
        </p:txBody>
      </p:sp>
      <p:sp>
        <p:nvSpPr>
          <p:cNvPr id="147458" name="Rectángulo 3"/>
          <p:cNvSpPr>
            <a:spLocks noChangeArrowheads="1"/>
          </p:cNvSpPr>
          <p:nvPr/>
        </p:nvSpPr>
        <p:spPr bwMode="auto">
          <a:xfrm>
            <a:off x="457200" y="1328738"/>
            <a:ext cx="8229600" cy="4154983"/>
          </a:xfrm>
          <a:prstGeom prst="rect">
            <a:avLst/>
          </a:prstGeom>
          <a:noFill/>
          <a:ln w="9525">
            <a:solidFill>
              <a:schemeClr val="tx1"/>
            </a:solidFill>
            <a:miter lim="800000"/>
            <a:headEnd/>
            <a:tailEnd/>
          </a:ln>
        </p:spPr>
        <p:txBody>
          <a:bodyPr>
            <a:spAutoFit/>
          </a:bodyPr>
          <a:lstStyle/>
          <a:p>
            <a:r>
              <a:rPr lang="es-ES" sz="4400" dirty="0">
                <a:latin typeface="Calibri" pitchFamily="34" charset="0"/>
              </a:rPr>
              <a:t>Mecanismos capaces de detectar y restituir el abuso, cuando las medidas </a:t>
            </a:r>
            <a:r>
              <a:rPr lang="es-ES" sz="4400" dirty="0" smtClean="0">
                <a:latin typeface="Calibri" pitchFamily="34" charset="0"/>
              </a:rPr>
              <a:t>preventivas, las </a:t>
            </a:r>
            <a:r>
              <a:rPr lang="es-ES" sz="4400" dirty="0">
                <a:latin typeface="Calibri" pitchFamily="34" charset="0"/>
              </a:rPr>
              <a:t>políticas de gestión de los </a:t>
            </a:r>
            <a:r>
              <a:rPr lang="es-ES" sz="4400" dirty="0" smtClean="0">
                <a:latin typeface="Calibri" pitchFamily="34" charset="0"/>
              </a:rPr>
              <a:t>conflictos o de protección del conocimiento  </a:t>
            </a:r>
            <a:r>
              <a:rPr lang="es-ES" sz="4400" dirty="0">
                <a:latin typeface="Calibri" pitchFamily="34" charset="0"/>
              </a:rPr>
              <a:t>no </a:t>
            </a:r>
            <a:r>
              <a:rPr lang="es-ES" sz="4400" dirty="0" smtClean="0">
                <a:latin typeface="Calibri" pitchFamily="34" charset="0"/>
              </a:rPr>
              <a:t>hayan funcionado </a:t>
            </a:r>
            <a:endParaRPr lang="es-ES" sz="4400" dirty="0">
              <a:latin typeface="Calibri" pitchFamily="34" charset="0"/>
            </a:endParaRPr>
          </a:p>
        </p:txBody>
      </p:sp>
    </p:spTree>
    <p:extLst>
      <p:ext uri="{BB962C8B-B14F-4D97-AF65-F5344CB8AC3E}">
        <p14:creationId xmlns:p14="http://schemas.microsoft.com/office/powerpoint/2010/main" val="251205653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CuadroTexto 2"/>
          <p:cNvSpPr txBox="1"/>
          <p:nvPr/>
        </p:nvSpPr>
        <p:spPr>
          <a:xfrm>
            <a:off x="361950" y="66777"/>
            <a:ext cx="5074872" cy="6555642"/>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defRPr sz="2800"/>
            </a:pPr>
            <a:r>
              <a:rPr dirty="0"/>
              <a:t>“El pleno empleo y el progreso de una sociedad no se logra sin empresas competitivas. Estas no son competitivas si no son capaces de fabricar y vender productos nuevos y baratos. Las innovaciones comerciales e industriales solo surgirán si hay desarrollos tecnológicos y avances científicos. Por tanto, </a:t>
            </a:r>
            <a:r>
              <a:rPr b="1" dirty="0"/>
              <a:t>la investigación científica es la base del progreso empresarial y del pleno empleo, al igual que lo es de la salud y la defensa de la nación</a:t>
            </a:r>
            <a:r>
              <a:rPr dirty="0" smtClean="0"/>
              <a:t>”</a:t>
            </a:r>
            <a:endParaRPr dirty="0"/>
          </a:p>
        </p:txBody>
      </p:sp>
      <p:sp>
        <p:nvSpPr>
          <p:cNvPr id="308" name="CuadroTexto 3"/>
          <p:cNvSpPr txBox="1"/>
          <p:nvPr/>
        </p:nvSpPr>
        <p:spPr>
          <a:xfrm>
            <a:off x="5436822" y="5395692"/>
            <a:ext cx="3349391" cy="1384995"/>
          </a:xfrm>
          <a:prstGeom prst="rect">
            <a:avLst/>
          </a:prstGeom>
          <a:solidFill>
            <a:srgbClr val="FF0000"/>
          </a:solidFill>
          <a:ln>
            <a:solidFill>
              <a:srgbClr val="FF0000"/>
            </a:solidFill>
            <a:miter/>
          </a:ln>
          <a:extLst>
            <a:ext uri="{C572A759-6A51-4108-AA02-DFA0A04FC94B}">
              <ma14:wrappingTextBoxFlag xmlns:ma14="http://schemas.microsoft.com/office/mac/drawingml/2011/main" val="1"/>
            </a:ext>
          </a:extLst>
        </p:spPr>
        <p:txBody>
          <a:bodyPr wrap="square" lIns="45719" rIns="45719">
            <a:spAutoFit/>
          </a:bodyPr>
          <a:lstStyle>
            <a:lvl1pPr>
              <a:defRPr>
                <a:solidFill>
                  <a:srgbClr val="FFFFFF"/>
                </a:solidFill>
              </a:defRPr>
            </a:lvl1pPr>
          </a:lstStyle>
          <a:p>
            <a:pPr algn="ctr"/>
            <a:r>
              <a:rPr sz="2800"/>
              <a:t>Modelo lineal de la ciencia y el progreso social</a:t>
            </a:r>
          </a:p>
        </p:txBody>
      </p:sp>
      <p:pic>
        <p:nvPicPr>
          <p:cNvPr id="5" name="Imagen 2" descr="Captura de pantalla 2017-06-18 a las 19.54.4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52085" y="245078"/>
            <a:ext cx="3113659" cy="496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9432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05310"/>
            <a:ext cx="8229600" cy="624945"/>
          </a:xfrm>
          <a:ln>
            <a:solidFill>
              <a:schemeClr val="tx1"/>
            </a:solidFill>
          </a:ln>
        </p:spPr>
        <p:txBody>
          <a:bodyPr>
            <a:normAutofit/>
          </a:bodyPr>
          <a:lstStyle/>
          <a:p>
            <a:r>
              <a:rPr lang="es-ES" sz="3200" dirty="0" smtClean="0"/>
              <a:t>CONCLUSIONES 1</a:t>
            </a:r>
            <a:endParaRPr lang="es-ES" sz="3200" dirty="0"/>
          </a:p>
        </p:txBody>
      </p:sp>
      <p:sp>
        <p:nvSpPr>
          <p:cNvPr id="3" name="Marcador de contenido 2"/>
          <p:cNvSpPr>
            <a:spLocks noGrp="1"/>
          </p:cNvSpPr>
          <p:nvPr>
            <p:ph idx="1"/>
          </p:nvPr>
        </p:nvSpPr>
        <p:spPr>
          <a:xfrm>
            <a:off x="457200" y="782657"/>
            <a:ext cx="8229600" cy="5831925"/>
          </a:xfrm>
        </p:spPr>
        <p:txBody>
          <a:bodyPr>
            <a:noAutofit/>
          </a:bodyPr>
          <a:lstStyle/>
          <a:p>
            <a:pPr marL="514350" indent="-514350">
              <a:buFont typeface="+mj-lt"/>
              <a:buAutoNum type="arabicPeriod"/>
            </a:pPr>
            <a:r>
              <a:rPr lang="es-ES" sz="3600" dirty="0" smtClean="0"/>
              <a:t>Se puede disminuir el gasto farmacéutico sin comprometer la calidad</a:t>
            </a:r>
          </a:p>
          <a:p>
            <a:pPr marL="514350" indent="-514350">
              <a:buFont typeface="+mj-lt"/>
              <a:buAutoNum type="arabicPeriod"/>
            </a:pPr>
            <a:r>
              <a:rPr lang="es-ES" sz="3600" dirty="0" smtClean="0"/>
              <a:t>El modelo lineal de innovación y desarrollo de </a:t>
            </a:r>
            <a:r>
              <a:rPr lang="es-ES" sz="3600" dirty="0" err="1" smtClean="0"/>
              <a:t>Vannevar</a:t>
            </a:r>
            <a:r>
              <a:rPr lang="es-ES" sz="3600" dirty="0" smtClean="0"/>
              <a:t> Bush, que ha inspirado la política científica en relación con los fármacos y las tecnologías sanitarias en los últimos 60 años, ha fracasado y debe ser abandonado </a:t>
            </a:r>
          </a:p>
        </p:txBody>
      </p:sp>
    </p:spTree>
    <p:extLst>
      <p:ext uri="{BB962C8B-B14F-4D97-AF65-F5344CB8AC3E}">
        <p14:creationId xmlns:p14="http://schemas.microsoft.com/office/powerpoint/2010/main" val="39027424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635001" y="139700"/>
            <a:ext cx="3576552" cy="2982383"/>
          </a:xfrm>
          <a:prstGeom prst="rect">
            <a:avLst/>
          </a:prstGeom>
        </p:spPr>
      </p:pic>
      <p:sp>
        <p:nvSpPr>
          <p:cNvPr id="8" name="Rectángulo 7"/>
          <p:cNvSpPr/>
          <p:nvPr/>
        </p:nvSpPr>
        <p:spPr>
          <a:xfrm>
            <a:off x="635001" y="3852302"/>
            <a:ext cx="7960552" cy="2893100"/>
          </a:xfrm>
          <a:prstGeom prst="rect">
            <a:avLst/>
          </a:prstGeom>
          <a:solidFill>
            <a:schemeClr val="bg1"/>
          </a:solidFill>
          <a:ln>
            <a:solidFill>
              <a:srgbClr val="000000"/>
            </a:solidFill>
          </a:ln>
        </p:spPr>
        <p:txBody>
          <a:bodyPr wrap="square">
            <a:spAutoFit/>
          </a:bodyPr>
          <a:lstStyle/>
          <a:p>
            <a:r>
              <a:rPr lang="es-ES" sz="2600" i="1" dirty="0" smtClean="0"/>
              <a:t>“Redirigir </a:t>
            </a:r>
            <a:r>
              <a:rPr lang="es-ES" sz="2600" i="1" dirty="0"/>
              <a:t>fondos hasta ahora dedicados a la investigación biomédica básica y </a:t>
            </a:r>
            <a:r>
              <a:rPr lang="es-ES" sz="2600" i="1" dirty="0" err="1"/>
              <a:t>traslacional</a:t>
            </a:r>
            <a:r>
              <a:rPr lang="es-ES" sz="2600" i="1" dirty="0"/>
              <a:t> </a:t>
            </a:r>
            <a:r>
              <a:rPr lang="es-ES" sz="2600" i="1" dirty="0" smtClean="0"/>
              <a:t>hacia </a:t>
            </a:r>
            <a:r>
              <a:rPr lang="es-ES" sz="2600" i="1" dirty="0"/>
              <a:t>la generación de conocimiento para mejorar la atención sanitaria, especialmente ante el reto del envejecimiento, y determinar las mejores vías para que </a:t>
            </a:r>
            <a:r>
              <a:rPr lang="es-ES" sz="2600" i="1" dirty="0" smtClean="0"/>
              <a:t>las intervenciones sociales </a:t>
            </a:r>
            <a:r>
              <a:rPr lang="es-ES" sz="2600" i="1" dirty="0"/>
              <a:t>impacten en el bienestar y la salud de las </a:t>
            </a:r>
            <a:r>
              <a:rPr lang="es-ES" sz="2600" i="1" dirty="0" smtClean="0"/>
              <a:t>comunidades”</a:t>
            </a:r>
            <a:endParaRPr lang="es-ES" sz="2600" i="1" dirty="0"/>
          </a:p>
        </p:txBody>
      </p:sp>
      <p:pic>
        <p:nvPicPr>
          <p:cNvPr id="7" name="Imagen 6"/>
          <p:cNvPicPr>
            <a:picLocks noChangeAspect="1"/>
          </p:cNvPicPr>
          <p:nvPr/>
        </p:nvPicPr>
        <p:blipFill>
          <a:blip r:embed="rId3"/>
          <a:stretch>
            <a:fillRect/>
          </a:stretch>
        </p:blipFill>
        <p:spPr>
          <a:xfrm>
            <a:off x="3386236" y="2310850"/>
            <a:ext cx="4955316" cy="1622466"/>
          </a:xfrm>
          <a:prstGeom prst="rect">
            <a:avLst/>
          </a:prstGeom>
        </p:spPr>
      </p:pic>
      <p:sp>
        <p:nvSpPr>
          <p:cNvPr id="2" name="CuadroTexto 1"/>
          <p:cNvSpPr txBox="1"/>
          <p:nvPr/>
        </p:nvSpPr>
        <p:spPr>
          <a:xfrm>
            <a:off x="4529667" y="338667"/>
            <a:ext cx="3714750" cy="523220"/>
          </a:xfrm>
          <a:prstGeom prst="rect">
            <a:avLst/>
          </a:prstGeom>
          <a:solidFill>
            <a:srgbClr val="FF0000"/>
          </a:solidFill>
          <a:ln>
            <a:solidFill>
              <a:srgbClr val="FF0000"/>
            </a:solidFill>
          </a:ln>
        </p:spPr>
        <p:txBody>
          <a:bodyPr wrap="square" rtlCol="0">
            <a:spAutoFit/>
          </a:bodyPr>
          <a:lstStyle/>
          <a:p>
            <a:pPr algn="ctr"/>
            <a:r>
              <a:rPr lang="es-ES" sz="2800" dirty="0" smtClean="0">
                <a:solidFill>
                  <a:srgbClr val="FFFFFF"/>
                </a:solidFill>
              </a:rPr>
              <a:t>¡Se acabó la fiesta!</a:t>
            </a:r>
            <a:endParaRPr lang="es-ES" sz="2800" dirty="0">
              <a:solidFill>
                <a:srgbClr val="FFFFFF"/>
              </a:solidFill>
            </a:endParaRPr>
          </a:p>
        </p:txBody>
      </p:sp>
    </p:spTree>
    <p:extLst>
      <p:ext uri="{BB962C8B-B14F-4D97-AF65-F5344CB8AC3E}">
        <p14:creationId xmlns:p14="http://schemas.microsoft.com/office/powerpoint/2010/main" val="118123375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05310"/>
            <a:ext cx="8229600" cy="624945"/>
          </a:xfrm>
          <a:ln>
            <a:solidFill>
              <a:schemeClr val="tx1"/>
            </a:solidFill>
          </a:ln>
        </p:spPr>
        <p:txBody>
          <a:bodyPr>
            <a:normAutofit/>
          </a:bodyPr>
          <a:lstStyle/>
          <a:p>
            <a:r>
              <a:rPr lang="es-ES" sz="3200" dirty="0" smtClean="0"/>
              <a:t>CONCLUSIONES 2</a:t>
            </a:r>
            <a:endParaRPr lang="es-ES" sz="3200" dirty="0"/>
          </a:p>
        </p:txBody>
      </p:sp>
      <p:sp>
        <p:nvSpPr>
          <p:cNvPr id="3" name="Marcador de contenido 2"/>
          <p:cNvSpPr>
            <a:spLocks noGrp="1"/>
          </p:cNvSpPr>
          <p:nvPr>
            <p:ph idx="1"/>
          </p:nvPr>
        </p:nvSpPr>
        <p:spPr>
          <a:xfrm>
            <a:off x="457200" y="962568"/>
            <a:ext cx="8229600" cy="5355695"/>
          </a:xfrm>
        </p:spPr>
        <p:txBody>
          <a:bodyPr>
            <a:noAutofit/>
          </a:bodyPr>
          <a:lstStyle/>
          <a:p>
            <a:pPr marL="514350" indent="-514350">
              <a:buFont typeface="+mj-lt"/>
              <a:buAutoNum type="arabicPeriod" startAt="3"/>
            </a:pPr>
            <a:r>
              <a:rPr lang="es-ES" sz="2400" dirty="0" smtClean="0"/>
              <a:t>Son necesarias mejor ciencia y regulación pero no son suficientes</a:t>
            </a:r>
          </a:p>
          <a:p>
            <a:pPr marL="514350" indent="-514350">
              <a:buFont typeface="+mj-lt"/>
              <a:buAutoNum type="arabicPeriod" startAt="3"/>
            </a:pPr>
            <a:r>
              <a:rPr lang="es-ES" sz="2400" dirty="0" smtClean="0"/>
              <a:t>El nuevo sistema de innovación y gestión del conocimiento biomédico requiere mucho más fuertes salvaguardas democráticas para modular la capacidad de distorsión de los intereses comerciales y la deriva institucional que causan</a:t>
            </a:r>
          </a:p>
          <a:p>
            <a:pPr marL="514350" indent="-514350">
              <a:buFont typeface="+mj-lt"/>
              <a:buAutoNum type="arabicPeriod" startAt="3"/>
            </a:pPr>
            <a:r>
              <a:rPr lang="es-ES" sz="2400" dirty="0"/>
              <a:t>La corrupción del conocimiento y la deriva institucional, no son un problema profesional, científico o médico sino social y, por tanto, político</a:t>
            </a:r>
          </a:p>
          <a:p>
            <a:pPr marL="514350" indent="-514350">
              <a:buFont typeface="+mj-lt"/>
              <a:buAutoNum type="arabicPeriod" startAt="3"/>
            </a:pPr>
            <a:r>
              <a:rPr lang="es-ES" sz="2400" dirty="0" smtClean="0"/>
              <a:t>En la actualidad, la falta de iniciativas de buen gobierno del conocimiento por parte del SNS está dejando todo el terreno libre para que prevalezcan los intereses comerciales sobre la salud pública. Es una irresponsabilidad.</a:t>
            </a:r>
          </a:p>
        </p:txBody>
      </p:sp>
    </p:spTree>
    <p:extLst>
      <p:ext uri="{BB962C8B-B14F-4D97-AF65-F5344CB8AC3E}">
        <p14:creationId xmlns:p14="http://schemas.microsoft.com/office/powerpoint/2010/main" val="10504227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Imagen 1" descr="RODWIN.jpeg"/>
          <p:cNvPicPr>
            <a:picLocks noChangeAspect="1"/>
          </p:cNvPicPr>
          <p:nvPr/>
        </p:nvPicPr>
        <p:blipFill>
          <a:blip r:embed="rId2"/>
          <a:srcRect/>
          <a:stretch>
            <a:fillRect/>
          </a:stretch>
        </p:blipFill>
        <p:spPr bwMode="auto">
          <a:xfrm>
            <a:off x="849313" y="233363"/>
            <a:ext cx="2569305" cy="3872970"/>
          </a:xfrm>
          <a:prstGeom prst="rect">
            <a:avLst/>
          </a:prstGeom>
          <a:noFill/>
          <a:ln w="9525">
            <a:noFill/>
            <a:miter lim="800000"/>
            <a:headEnd/>
            <a:tailEnd/>
          </a:ln>
        </p:spPr>
      </p:pic>
      <p:sp>
        <p:nvSpPr>
          <p:cNvPr id="159746" name="Rectángulo 2"/>
          <p:cNvSpPr>
            <a:spLocks noChangeArrowheads="1"/>
          </p:cNvSpPr>
          <p:nvPr/>
        </p:nvSpPr>
        <p:spPr bwMode="auto">
          <a:xfrm>
            <a:off x="3794654" y="766763"/>
            <a:ext cx="4889500" cy="5509200"/>
          </a:xfrm>
          <a:prstGeom prst="rect">
            <a:avLst/>
          </a:prstGeom>
          <a:noFill/>
          <a:ln w="9525">
            <a:noFill/>
            <a:miter lim="800000"/>
            <a:headEnd/>
            <a:tailEnd/>
          </a:ln>
        </p:spPr>
        <p:txBody>
          <a:bodyPr>
            <a:spAutoFit/>
          </a:bodyPr>
          <a:lstStyle/>
          <a:p>
            <a:r>
              <a:rPr lang="es-ES" sz="4400" i="1" dirty="0">
                <a:latin typeface="Calibri" pitchFamily="34" charset="0"/>
              </a:rPr>
              <a:t>“El futuro de la medicina dependerá de cómo responda la sociedad a los retos que </a:t>
            </a:r>
            <a:r>
              <a:rPr lang="es-ES" sz="4400" i="1" dirty="0" smtClean="0">
                <a:latin typeface="Calibri" pitchFamily="34" charset="0"/>
              </a:rPr>
              <a:t>los conflictos de interés han </a:t>
            </a:r>
            <a:r>
              <a:rPr lang="es-ES" sz="4400" i="1" dirty="0">
                <a:latin typeface="Calibri" pitchFamily="34" charset="0"/>
              </a:rPr>
              <a:t>generado en el profesionalismo”</a:t>
            </a:r>
          </a:p>
        </p:txBody>
      </p:sp>
    </p:spTree>
    <p:extLst>
      <p:ext uri="{BB962C8B-B14F-4D97-AF65-F5344CB8AC3E}">
        <p14:creationId xmlns:p14="http://schemas.microsoft.com/office/powerpoint/2010/main" val="137135584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ítulo 1"/>
          <p:cNvSpPr>
            <a:spLocks noGrp="1"/>
          </p:cNvSpPr>
          <p:nvPr>
            <p:ph type="title"/>
          </p:nvPr>
        </p:nvSpPr>
        <p:spPr bwMode="auto">
          <a:xfrm>
            <a:off x="250825" y="5516563"/>
            <a:ext cx="3827463"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sz="2800">
                <a:latin typeface="Calibri" charset="0"/>
                <a:ea typeface="ヒラギノ角ゴ Pro W3" charset="0"/>
                <a:cs typeface="ヒラギノ角ゴ Pro W3" charset="0"/>
              </a:rPr>
              <a:t>Walter Benjamín</a:t>
            </a:r>
          </a:p>
        </p:txBody>
      </p:sp>
      <p:sp>
        <p:nvSpPr>
          <p:cNvPr id="100354" name="Marcador de contenido 2"/>
          <p:cNvSpPr>
            <a:spLocks noGrp="1"/>
          </p:cNvSpPr>
          <p:nvPr>
            <p:ph idx="1"/>
          </p:nvPr>
        </p:nvSpPr>
        <p:spPr bwMode="auto">
          <a:xfrm>
            <a:off x="250825" y="523575"/>
            <a:ext cx="8684281" cy="5772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eaLnBrk="1" hangingPunct="1">
              <a:buFont typeface="Arial" charset="0"/>
              <a:buNone/>
            </a:pPr>
            <a:r>
              <a:rPr lang="es-ES" sz="6000" dirty="0">
                <a:latin typeface="Calibri" charset="0"/>
                <a:ea typeface="ヒラギノ角ゴ Pro W3" charset="0"/>
                <a:cs typeface="ヒラギノ角ゴ Pro W3" charset="0"/>
              </a:rPr>
              <a:t>“La revolución es el freno de emergencia”</a:t>
            </a:r>
          </a:p>
        </p:txBody>
      </p:sp>
      <p:pic>
        <p:nvPicPr>
          <p:cNvPr id="100355"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89363" y="2806700"/>
            <a:ext cx="4897437" cy="39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198168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Imagen 4" descr="Captura de pantalla 2014-03-22 a la(s) 17.53.4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500" y="1125538"/>
            <a:ext cx="4097338" cy="440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CuadroTexto 4"/>
          <p:cNvSpPr txBox="1">
            <a:spLocks noChangeArrowheads="1"/>
          </p:cNvSpPr>
          <p:nvPr/>
        </p:nvSpPr>
        <p:spPr bwMode="auto">
          <a:xfrm>
            <a:off x="989013" y="5559425"/>
            <a:ext cx="6829425"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s-ES" sz="1800">
                <a:latin typeface="Calibri" charset="0"/>
                <a:hlinkClick r:id="rId3"/>
              </a:rPr>
              <a:t>http://www.nogracias.eu/</a:t>
            </a:r>
            <a:endParaRPr lang="es-ES" sz="1800">
              <a:latin typeface="Calibri" charset="0"/>
            </a:endParaRPr>
          </a:p>
          <a:p>
            <a:pPr algn="ctr"/>
            <a:r>
              <a:rPr lang="es-ES" sz="1800">
                <a:latin typeface="Calibri" charset="0"/>
                <a:hlinkClick r:id="rId4"/>
              </a:rPr>
              <a:t>abelnovoajurado@gmail.com</a:t>
            </a:r>
            <a:endParaRPr lang="es-ES" sz="1800">
              <a:latin typeface="Calibri" charset="0"/>
            </a:endParaRPr>
          </a:p>
          <a:p>
            <a:pPr algn="ctr"/>
            <a:r>
              <a:rPr lang="es-ES" sz="1800">
                <a:latin typeface="Calibri" charset="0"/>
              </a:rPr>
              <a:t>@Abelnovoa</a:t>
            </a:r>
          </a:p>
          <a:p>
            <a:pPr algn="ctr"/>
            <a:endParaRPr lang="es-ES" sz="1800">
              <a:latin typeface="Calibri" charset="0"/>
            </a:endParaRPr>
          </a:p>
        </p:txBody>
      </p:sp>
    </p:spTree>
    <p:extLst>
      <p:ext uri="{BB962C8B-B14F-4D97-AF65-F5344CB8AC3E}">
        <p14:creationId xmlns:p14="http://schemas.microsoft.com/office/powerpoint/2010/main" val="139332818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Imagen 4" descr="Captura de pantalla 2014-03-22 a la(s) 17.53.4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500" y="1181100"/>
            <a:ext cx="4097338"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CuadroTexto 4"/>
          <p:cNvSpPr txBox="1">
            <a:spLocks noChangeArrowheads="1"/>
          </p:cNvSpPr>
          <p:nvPr/>
        </p:nvSpPr>
        <p:spPr bwMode="auto">
          <a:xfrm>
            <a:off x="989013" y="5559425"/>
            <a:ext cx="6829425"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s-ES" sz="1800">
                <a:latin typeface="Calibri" charset="0"/>
                <a:hlinkClick r:id="rId3"/>
              </a:rPr>
              <a:t>http://www.nogracias.eu/</a:t>
            </a:r>
            <a:endParaRPr lang="es-ES" sz="1800">
              <a:latin typeface="Calibri" charset="0"/>
            </a:endParaRPr>
          </a:p>
          <a:p>
            <a:pPr algn="ctr"/>
            <a:r>
              <a:rPr lang="es-ES" sz="1800">
                <a:latin typeface="Calibri" charset="0"/>
                <a:hlinkClick r:id="rId4"/>
              </a:rPr>
              <a:t>abelnovoajurado@gmail.com</a:t>
            </a:r>
            <a:endParaRPr lang="es-ES" sz="1800">
              <a:latin typeface="Calibri" charset="0"/>
            </a:endParaRPr>
          </a:p>
          <a:p>
            <a:pPr algn="ctr"/>
            <a:r>
              <a:rPr lang="es-ES" sz="1800">
                <a:latin typeface="Calibri" charset="0"/>
              </a:rPr>
              <a:t>@Abelnovoa</a:t>
            </a:r>
          </a:p>
        </p:txBody>
      </p:sp>
      <p:sp>
        <p:nvSpPr>
          <p:cNvPr id="2" name="Rectángulo 1"/>
          <p:cNvSpPr/>
          <p:nvPr/>
        </p:nvSpPr>
        <p:spPr>
          <a:xfrm>
            <a:off x="1682750" y="2660650"/>
            <a:ext cx="1631950" cy="976313"/>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8000" b="1" dirty="0">
                <a:solidFill>
                  <a:schemeClr val="bg1"/>
                </a:solidFill>
              </a:rPr>
              <a:t>SI</a:t>
            </a:r>
          </a:p>
        </p:txBody>
      </p:sp>
    </p:spTree>
    <p:extLst>
      <p:ext uri="{BB962C8B-B14F-4D97-AF65-F5344CB8AC3E}">
        <p14:creationId xmlns:p14="http://schemas.microsoft.com/office/powerpoint/2010/main" val="230961340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8-10-20 a las 18.20.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028"/>
            <a:ext cx="9144000" cy="4957011"/>
          </a:xfrm>
          <a:prstGeom prst="rect">
            <a:avLst/>
          </a:prstGeom>
        </p:spPr>
      </p:pic>
      <p:pic>
        <p:nvPicPr>
          <p:cNvPr id="3" name="Imagen 2" descr="Captura de pantalla 2018-10-20 a las 18.14.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954" y="4928812"/>
            <a:ext cx="4006174" cy="1643729"/>
          </a:xfrm>
          <a:prstGeom prst="rect">
            <a:avLst/>
          </a:prstGeom>
          <a:ln>
            <a:solidFill>
              <a:srgbClr val="FF0000"/>
            </a:solidFill>
          </a:ln>
        </p:spPr>
      </p:pic>
      <p:sp>
        <p:nvSpPr>
          <p:cNvPr id="4" name="Flecha izquierda 3"/>
          <p:cNvSpPr/>
          <p:nvPr/>
        </p:nvSpPr>
        <p:spPr>
          <a:xfrm>
            <a:off x="7921272" y="1113990"/>
            <a:ext cx="590475" cy="623834"/>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Flecha izquierda 4"/>
          <p:cNvSpPr/>
          <p:nvPr/>
        </p:nvSpPr>
        <p:spPr>
          <a:xfrm>
            <a:off x="7778434" y="3059914"/>
            <a:ext cx="590475" cy="623834"/>
          </a:xfrm>
          <a:prstGeom prst="leftArrow">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6456794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11409" y="3672791"/>
            <a:ext cx="8556311" cy="2554545"/>
          </a:xfrm>
          <a:prstGeom prst="rect">
            <a:avLst/>
          </a:prstGeom>
        </p:spPr>
        <p:txBody>
          <a:bodyPr wrap="square">
            <a:spAutoFit/>
          </a:bodyPr>
          <a:lstStyle/>
          <a:p>
            <a:r>
              <a:rPr lang="es-ES" sz="3200" i="1" dirty="0" smtClean="0"/>
              <a:t>“El </a:t>
            </a:r>
            <a:r>
              <a:rPr lang="es-ES" sz="3200" i="1" dirty="0"/>
              <a:t>conflicto es siempre </a:t>
            </a:r>
            <a:r>
              <a:rPr lang="es-ES" sz="3200" i="1" dirty="0" smtClean="0"/>
              <a:t>sutil</a:t>
            </a:r>
            <a:r>
              <a:rPr lang="mr-IN" sz="3200" i="1" dirty="0" smtClean="0"/>
              <a:t>…</a:t>
            </a:r>
            <a:r>
              <a:rPr lang="es-ES" sz="3200" i="1" dirty="0" smtClean="0"/>
              <a:t> </a:t>
            </a:r>
            <a:r>
              <a:rPr lang="es-ES" sz="3200" i="1" dirty="0"/>
              <a:t>Pero cuando se trata de una opinión experta práctica detrás de revisiones, editoriales o directrices, declarar los conflictos no es suficiente. Simplemente no puede haber espacio para </a:t>
            </a:r>
            <a:r>
              <a:rPr lang="es-ES" sz="3200" i="1" dirty="0" smtClean="0"/>
              <a:t>la duda.</a:t>
            </a:r>
            <a:r>
              <a:rPr lang="es-ES" sz="3200" i="1" dirty="0"/>
              <a:t>”</a:t>
            </a:r>
          </a:p>
        </p:txBody>
      </p:sp>
      <p:pic>
        <p:nvPicPr>
          <p:cNvPr id="5" name="Imagen 4"/>
          <p:cNvPicPr>
            <a:picLocks noChangeAspect="1"/>
          </p:cNvPicPr>
          <p:nvPr/>
        </p:nvPicPr>
        <p:blipFill>
          <a:blip r:embed="rId2"/>
          <a:stretch>
            <a:fillRect/>
          </a:stretch>
        </p:blipFill>
        <p:spPr>
          <a:xfrm>
            <a:off x="357120" y="232648"/>
            <a:ext cx="5057420" cy="3200328"/>
          </a:xfrm>
          <a:prstGeom prst="rect">
            <a:avLst/>
          </a:prstGeom>
          <a:ln>
            <a:solidFill>
              <a:srgbClr val="000090"/>
            </a:solidFill>
          </a:ln>
        </p:spPr>
      </p:pic>
    </p:spTree>
    <p:extLst>
      <p:ext uri="{BB962C8B-B14F-4D97-AF65-F5344CB8AC3E}">
        <p14:creationId xmlns:p14="http://schemas.microsoft.com/office/powerpoint/2010/main" val="19191304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16" y="165653"/>
            <a:ext cx="8689797" cy="643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22849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08675" y="118760"/>
            <a:ext cx="3184067" cy="4938753"/>
          </a:xfrm>
          <a:prstGeom prst="rect">
            <a:avLst/>
          </a:prstGeom>
        </p:spPr>
      </p:pic>
      <p:pic>
        <p:nvPicPr>
          <p:cNvPr id="5" name="Imagen 4"/>
          <p:cNvPicPr>
            <a:picLocks noChangeAspect="1"/>
          </p:cNvPicPr>
          <p:nvPr/>
        </p:nvPicPr>
        <p:blipFill>
          <a:blip r:embed="rId3"/>
          <a:stretch>
            <a:fillRect/>
          </a:stretch>
        </p:blipFill>
        <p:spPr>
          <a:xfrm>
            <a:off x="2907809" y="1855056"/>
            <a:ext cx="5577605" cy="4880404"/>
          </a:xfrm>
          <a:prstGeom prst="rect">
            <a:avLst/>
          </a:prstGeom>
        </p:spPr>
      </p:pic>
      <p:sp>
        <p:nvSpPr>
          <p:cNvPr id="6" name="CuadroTexto 5"/>
          <p:cNvSpPr txBox="1"/>
          <p:nvPr/>
        </p:nvSpPr>
        <p:spPr>
          <a:xfrm>
            <a:off x="4908320" y="267358"/>
            <a:ext cx="3848529" cy="461665"/>
          </a:xfrm>
          <a:prstGeom prst="rect">
            <a:avLst/>
          </a:prstGeom>
          <a:solidFill>
            <a:srgbClr val="FF0000"/>
          </a:solidFill>
        </p:spPr>
        <p:txBody>
          <a:bodyPr wrap="square" rtlCol="0">
            <a:spAutoFit/>
          </a:bodyPr>
          <a:lstStyle/>
          <a:p>
            <a:pPr algn="ctr"/>
            <a:r>
              <a:rPr lang="es-ES" sz="2400" dirty="0" smtClean="0">
                <a:solidFill>
                  <a:srgbClr val="FFFFFF"/>
                </a:solidFill>
              </a:rPr>
              <a:t>CIENCIA MODO 2</a:t>
            </a:r>
            <a:endParaRPr lang="es-ES" sz="2400" dirty="0">
              <a:solidFill>
                <a:srgbClr val="FFFFFF"/>
              </a:solidFill>
            </a:endParaRPr>
          </a:p>
        </p:txBody>
      </p:sp>
    </p:spTree>
    <p:extLst>
      <p:ext uri="{BB962C8B-B14F-4D97-AF65-F5344CB8AC3E}">
        <p14:creationId xmlns:p14="http://schemas.microsoft.com/office/powerpoint/2010/main" val="295378193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agen 3" descr="Captura de pantalla 2013-11-17 a la(s) 19.14.1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341438"/>
            <a:ext cx="6977062"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97200"/>
            <a:ext cx="91440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CuadroTexto 5"/>
          <p:cNvSpPr txBox="1">
            <a:spLocks noChangeArrowheads="1"/>
          </p:cNvSpPr>
          <p:nvPr/>
        </p:nvSpPr>
        <p:spPr bwMode="auto">
          <a:xfrm>
            <a:off x="0" y="4248150"/>
            <a:ext cx="2339975" cy="260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s-ES" sz="1100"/>
              <a:t>Fallos en la atención sanitaria</a:t>
            </a:r>
          </a:p>
        </p:txBody>
      </p:sp>
      <p:sp>
        <p:nvSpPr>
          <p:cNvPr id="9" name="CuadroTexto 8"/>
          <p:cNvSpPr txBox="1"/>
          <p:nvPr/>
        </p:nvSpPr>
        <p:spPr>
          <a:xfrm>
            <a:off x="-36513" y="4508500"/>
            <a:ext cx="2520951" cy="261938"/>
          </a:xfrm>
          <a:prstGeom prst="rect">
            <a:avLst/>
          </a:prstGeom>
          <a:solidFill>
            <a:schemeClr val="tx2">
              <a:lumMod val="20000"/>
              <a:lumOff val="80000"/>
            </a:schemeClr>
          </a:solidFill>
        </p:spPr>
        <p:txBody>
          <a:bodyPr>
            <a:spAutoFit/>
          </a:bodyPr>
          <a:lstStyle/>
          <a:p>
            <a:pPr>
              <a:defRPr/>
            </a:pPr>
            <a:r>
              <a:rPr lang="es-ES" sz="1100" dirty="0"/>
              <a:t>Fallos en la coordinación sanitaria</a:t>
            </a:r>
          </a:p>
        </p:txBody>
      </p:sp>
      <p:sp>
        <p:nvSpPr>
          <p:cNvPr id="11" name="CuadroTexto 10"/>
          <p:cNvSpPr txBox="1"/>
          <p:nvPr/>
        </p:nvSpPr>
        <p:spPr>
          <a:xfrm>
            <a:off x="0" y="4967288"/>
            <a:ext cx="2339975" cy="261937"/>
          </a:xfrm>
          <a:prstGeom prst="rect">
            <a:avLst/>
          </a:prstGeom>
          <a:solidFill>
            <a:schemeClr val="accent3">
              <a:lumMod val="60000"/>
              <a:lumOff val="40000"/>
            </a:schemeClr>
          </a:solidFill>
        </p:spPr>
        <p:txBody>
          <a:bodyPr>
            <a:spAutoFit/>
          </a:bodyPr>
          <a:lstStyle/>
          <a:p>
            <a:pPr>
              <a:defRPr/>
            </a:pPr>
            <a:r>
              <a:rPr lang="es-ES" sz="1050" dirty="0"/>
              <a:t>Mala gestión</a:t>
            </a:r>
          </a:p>
        </p:txBody>
      </p:sp>
      <p:sp>
        <p:nvSpPr>
          <p:cNvPr id="10" name="CuadroTexto 9"/>
          <p:cNvSpPr txBox="1"/>
          <p:nvPr/>
        </p:nvSpPr>
        <p:spPr>
          <a:xfrm>
            <a:off x="0" y="4724400"/>
            <a:ext cx="2339975" cy="261938"/>
          </a:xfrm>
          <a:prstGeom prst="rect">
            <a:avLst/>
          </a:prstGeom>
          <a:solidFill>
            <a:schemeClr val="accent2">
              <a:lumMod val="20000"/>
              <a:lumOff val="80000"/>
            </a:schemeClr>
          </a:solidFill>
          <a:ln w="28575" cmpd="sng">
            <a:solidFill>
              <a:srgbClr val="FF0000"/>
            </a:solidFill>
          </a:ln>
        </p:spPr>
        <p:txBody>
          <a:bodyPr>
            <a:spAutoFit/>
          </a:bodyPr>
          <a:lstStyle/>
          <a:p>
            <a:pPr>
              <a:defRPr/>
            </a:pPr>
            <a:r>
              <a:rPr lang="es-ES" sz="1100" dirty="0"/>
              <a:t>Sobre-tratamiento</a:t>
            </a:r>
          </a:p>
        </p:txBody>
      </p:sp>
      <p:sp>
        <p:nvSpPr>
          <p:cNvPr id="12" name="CuadroTexto 11"/>
          <p:cNvSpPr txBox="1"/>
          <p:nvPr/>
        </p:nvSpPr>
        <p:spPr>
          <a:xfrm>
            <a:off x="0" y="5183188"/>
            <a:ext cx="2339975" cy="261937"/>
          </a:xfrm>
          <a:prstGeom prst="rect">
            <a:avLst/>
          </a:prstGeom>
          <a:solidFill>
            <a:schemeClr val="accent6">
              <a:lumMod val="60000"/>
              <a:lumOff val="40000"/>
            </a:schemeClr>
          </a:solidFill>
        </p:spPr>
        <p:txBody>
          <a:bodyPr>
            <a:spAutoFit/>
          </a:bodyPr>
          <a:lstStyle/>
          <a:p>
            <a:pPr>
              <a:defRPr/>
            </a:pPr>
            <a:r>
              <a:rPr lang="es-ES" sz="1100" dirty="0"/>
              <a:t>Alteración de los precios</a:t>
            </a:r>
          </a:p>
        </p:txBody>
      </p:sp>
      <p:sp>
        <p:nvSpPr>
          <p:cNvPr id="13" name="CuadroTexto 12"/>
          <p:cNvSpPr txBox="1"/>
          <p:nvPr/>
        </p:nvSpPr>
        <p:spPr>
          <a:xfrm>
            <a:off x="0" y="5384800"/>
            <a:ext cx="2339975" cy="260350"/>
          </a:xfrm>
          <a:prstGeom prst="rect">
            <a:avLst/>
          </a:prstGeom>
          <a:solidFill>
            <a:schemeClr val="accent4">
              <a:lumMod val="60000"/>
              <a:lumOff val="40000"/>
            </a:schemeClr>
          </a:solidFill>
        </p:spPr>
        <p:txBody>
          <a:bodyPr>
            <a:spAutoFit/>
          </a:bodyPr>
          <a:lstStyle/>
          <a:p>
            <a:pPr>
              <a:defRPr/>
            </a:pPr>
            <a:r>
              <a:rPr lang="es-ES" sz="1100" dirty="0"/>
              <a:t>Fraude y abusos</a:t>
            </a:r>
          </a:p>
        </p:txBody>
      </p:sp>
      <p:sp>
        <p:nvSpPr>
          <p:cNvPr id="15" name="Rectángulo 14"/>
          <p:cNvSpPr/>
          <p:nvPr/>
        </p:nvSpPr>
        <p:spPr>
          <a:xfrm>
            <a:off x="2370138" y="4770438"/>
            <a:ext cx="6773862" cy="2159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4" name="Llamada con línea 1 3"/>
          <p:cNvSpPr/>
          <p:nvPr/>
        </p:nvSpPr>
        <p:spPr>
          <a:xfrm>
            <a:off x="7681913" y="1943100"/>
            <a:ext cx="1081087" cy="647700"/>
          </a:xfrm>
          <a:prstGeom prst="borderCallout1">
            <a:avLst>
              <a:gd name="adj1" fmla="val 18750"/>
              <a:gd name="adj2" fmla="val -8333"/>
              <a:gd name="adj3" fmla="val 432604"/>
              <a:gd name="adj4" fmla="val -189513"/>
            </a:avLst>
          </a:prstGeom>
          <a:solidFill>
            <a:schemeClr val="accent2">
              <a:lumMod val="40000"/>
              <a:lumOff val="60000"/>
            </a:schemeClr>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b="1" dirty="0"/>
              <a:t>28-22%</a:t>
            </a:r>
          </a:p>
        </p:txBody>
      </p:sp>
      <p:sp>
        <p:nvSpPr>
          <p:cNvPr id="5" name="Elipse 4"/>
          <p:cNvSpPr/>
          <p:nvPr/>
        </p:nvSpPr>
        <p:spPr>
          <a:xfrm>
            <a:off x="3708400" y="3860800"/>
            <a:ext cx="503238" cy="2159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6" name="Rectángulo 15"/>
          <p:cNvSpPr/>
          <p:nvPr/>
        </p:nvSpPr>
        <p:spPr>
          <a:xfrm>
            <a:off x="6227763" y="5805488"/>
            <a:ext cx="2916237" cy="2159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pic>
        <p:nvPicPr>
          <p:cNvPr id="20" name="Imagen 4" descr="logo nogracias.png"/>
          <p:cNvPicPr>
            <a:picLocks noChangeAspect="1"/>
          </p:cNvPicPr>
          <p:nvPr/>
        </p:nvPicPr>
        <p:blipFill>
          <a:blip r:embed="rId4"/>
          <a:srcRect/>
          <a:stretch>
            <a:fillRect/>
          </a:stretch>
        </p:blipFill>
        <p:spPr bwMode="auto">
          <a:xfrm>
            <a:off x="200025" y="147638"/>
            <a:ext cx="765175" cy="822325"/>
          </a:xfrm>
          <a:prstGeom prst="rect">
            <a:avLst/>
          </a:prstGeom>
          <a:noFill/>
          <a:ln w="9525">
            <a:noFill/>
            <a:miter lim="800000"/>
            <a:headEnd/>
            <a:tailEnd/>
          </a:ln>
        </p:spPr>
      </p:pic>
      <p:sp>
        <p:nvSpPr>
          <p:cNvPr id="18" name="CuadroTexto 17"/>
          <p:cNvSpPr txBox="1"/>
          <p:nvPr/>
        </p:nvSpPr>
        <p:spPr>
          <a:xfrm>
            <a:off x="1513417" y="586291"/>
            <a:ext cx="4942416" cy="369332"/>
          </a:xfrm>
          <a:prstGeom prst="rect">
            <a:avLst/>
          </a:prstGeom>
          <a:solidFill>
            <a:srgbClr val="FF0000"/>
          </a:solidFill>
          <a:ln>
            <a:solidFill>
              <a:srgbClr val="FF0000"/>
            </a:solidFill>
          </a:ln>
        </p:spPr>
        <p:txBody>
          <a:bodyPr wrap="square" rtlCol="0">
            <a:spAutoFit/>
          </a:bodyPr>
          <a:lstStyle/>
          <a:p>
            <a:pPr algn="ctr"/>
            <a:r>
              <a:rPr lang="es-ES" dirty="0" smtClean="0">
                <a:solidFill>
                  <a:schemeClr val="bg1"/>
                </a:solidFill>
              </a:rPr>
              <a:t>CRECIMIENTO PRESUPUESTO SANITARIO</a:t>
            </a:r>
            <a:endParaRPr lang="es-ES" dirty="0">
              <a:solidFill>
                <a:schemeClr val="bg1"/>
              </a:solidFill>
            </a:endParaRPr>
          </a:p>
        </p:txBody>
      </p:sp>
    </p:spTree>
    <p:extLst>
      <p:ext uri="{BB962C8B-B14F-4D97-AF65-F5344CB8AC3E}">
        <p14:creationId xmlns:p14="http://schemas.microsoft.com/office/powerpoint/2010/main" val="209176296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7371593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910" y="110200"/>
            <a:ext cx="8599093" cy="6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9480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8600" y="823913"/>
            <a:ext cx="61468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mbo 2"/>
          <p:cNvSpPr/>
          <p:nvPr/>
        </p:nvSpPr>
        <p:spPr>
          <a:xfrm rot="20569645">
            <a:off x="3951288" y="1573213"/>
            <a:ext cx="979487" cy="311150"/>
          </a:xfrm>
          <a:prstGeom prst="diamond">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sz="800" dirty="0" err="1">
                <a:solidFill>
                  <a:schemeClr val="bg1"/>
                </a:solidFill>
              </a:rPr>
              <a:t>Biome-dicina</a:t>
            </a:r>
            <a:endParaRPr lang="es-ES" sz="800" dirty="0">
              <a:solidFill>
                <a:schemeClr val="bg1"/>
              </a:solidFill>
            </a:endParaRPr>
          </a:p>
        </p:txBody>
      </p:sp>
      <p:sp>
        <p:nvSpPr>
          <p:cNvPr id="61443" name="CuadroTexto 3"/>
          <p:cNvSpPr txBox="1">
            <a:spLocks noChangeArrowheads="1"/>
          </p:cNvSpPr>
          <p:nvPr/>
        </p:nvSpPr>
        <p:spPr bwMode="auto">
          <a:xfrm>
            <a:off x="444500" y="4632325"/>
            <a:ext cx="8350250" cy="1754327"/>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5400" b="1" dirty="0" smtClean="0">
                <a:solidFill>
                  <a:schemeClr val="bg1"/>
                </a:solidFill>
              </a:rPr>
              <a:t>La </a:t>
            </a:r>
            <a:r>
              <a:rPr lang="es-ES" sz="5400" b="1" dirty="0">
                <a:solidFill>
                  <a:schemeClr val="bg1"/>
                </a:solidFill>
              </a:rPr>
              <a:t>burbuja de la biomedicina</a:t>
            </a:r>
          </a:p>
        </p:txBody>
      </p:sp>
    </p:spTree>
    <p:extLst>
      <p:ext uri="{BB962C8B-B14F-4D97-AF65-F5344CB8AC3E}">
        <p14:creationId xmlns:p14="http://schemas.microsoft.com/office/powerpoint/2010/main" val="139976737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58000"/>
          </a:xfrm>
          <a:prstGeom prst="rect">
            <a:avLst/>
          </a:prstGeom>
        </p:spPr>
      </p:pic>
      <p:sp>
        <p:nvSpPr>
          <p:cNvPr id="3" name="CuadroTexto 2"/>
          <p:cNvSpPr txBox="1"/>
          <p:nvPr/>
        </p:nvSpPr>
        <p:spPr>
          <a:xfrm>
            <a:off x="423333" y="6131182"/>
            <a:ext cx="8170334" cy="400110"/>
          </a:xfrm>
          <a:prstGeom prst="rect">
            <a:avLst/>
          </a:prstGeom>
          <a:noFill/>
          <a:ln w="57150" cmpd="sng">
            <a:solidFill>
              <a:schemeClr val="tx1"/>
            </a:solidFill>
          </a:ln>
        </p:spPr>
        <p:txBody>
          <a:bodyPr wrap="square" rtlCol="0">
            <a:spAutoFit/>
          </a:bodyPr>
          <a:lstStyle/>
          <a:p>
            <a:pPr algn="ctr"/>
            <a:r>
              <a:rPr lang="es-ES" sz="2000" dirty="0" smtClean="0"/>
              <a:t>¿EL GASTO SANITARIO PÚBLICO ES UNA AMENAZA PARA LA SALUD?</a:t>
            </a:r>
            <a:endParaRPr lang="es-ES" sz="2000" dirty="0"/>
          </a:p>
        </p:txBody>
      </p:sp>
    </p:spTree>
    <p:extLst>
      <p:ext uri="{BB962C8B-B14F-4D97-AF65-F5344CB8AC3E}">
        <p14:creationId xmlns:p14="http://schemas.microsoft.com/office/powerpoint/2010/main" val="48788280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58000"/>
          </a:xfrm>
          <a:prstGeom prst="rect">
            <a:avLst/>
          </a:prstGeom>
        </p:spPr>
      </p:pic>
      <p:sp>
        <p:nvSpPr>
          <p:cNvPr id="3" name="CuadroTexto 2"/>
          <p:cNvSpPr txBox="1"/>
          <p:nvPr/>
        </p:nvSpPr>
        <p:spPr>
          <a:xfrm>
            <a:off x="423333" y="6131182"/>
            <a:ext cx="8170334" cy="400110"/>
          </a:xfrm>
          <a:prstGeom prst="rect">
            <a:avLst/>
          </a:prstGeom>
          <a:noFill/>
          <a:ln w="57150" cmpd="sng">
            <a:solidFill>
              <a:schemeClr val="tx1"/>
            </a:solidFill>
          </a:ln>
        </p:spPr>
        <p:txBody>
          <a:bodyPr wrap="square" rtlCol="0">
            <a:spAutoFit/>
          </a:bodyPr>
          <a:lstStyle/>
          <a:p>
            <a:pPr algn="ctr"/>
            <a:r>
              <a:rPr lang="es-ES" sz="2000" dirty="0" smtClean="0"/>
              <a:t>¿EL GASTO SANITARIO PÚBLICO ES UNA AMENAZA PARA LA SALUD?</a:t>
            </a:r>
            <a:endParaRPr lang="es-ES" sz="2000" dirty="0"/>
          </a:p>
        </p:txBody>
      </p:sp>
      <p:sp>
        <p:nvSpPr>
          <p:cNvPr id="4" name="CuadroTexto 3"/>
          <p:cNvSpPr txBox="1"/>
          <p:nvPr/>
        </p:nvSpPr>
        <p:spPr>
          <a:xfrm rot="20700075">
            <a:off x="723121" y="1381861"/>
            <a:ext cx="7667847" cy="3785652"/>
          </a:xfrm>
          <a:prstGeom prst="rect">
            <a:avLst/>
          </a:prstGeom>
          <a:solidFill>
            <a:srgbClr val="FF0000"/>
          </a:solidFill>
          <a:ln>
            <a:solidFill>
              <a:srgbClr val="FF0000"/>
            </a:solidFill>
          </a:ln>
        </p:spPr>
        <p:txBody>
          <a:bodyPr wrap="square" rtlCol="0">
            <a:spAutoFit/>
          </a:bodyPr>
          <a:lstStyle/>
          <a:p>
            <a:r>
              <a:rPr lang="es-ES" sz="4000" dirty="0" smtClean="0">
                <a:solidFill>
                  <a:srgbClr val="FFFFFF"/>
                </a:solidFill>
              </a:rPr>
              <a:t>La financiación de la innovación biomédica es hoy en día el principal mecanismo de privatización de fondos públicos y control macro-político neoliberal (a través del déficit sanitario y la deuda pública)  </a:t>
            </a:r>
            <a:endParaRPr lang="es-ES" sz="4000" dirty="0">
              <a:solidFill>
                <a:srgbClr val="FFFFFF"/>
              </a:solidFill>
            </a:endParaRPr>
          </a:p>
        </p:txBody>
      </p:sp>
    </p:spTree>
    <p:extLst>
      <p:ext uri="{BB962C8B-B14F-4D97-AF65-F5344CB8AC3E}">
        <p14:creationId xmlns:p14="http://schemas.microsoft.com/office/powerpoint/2010/main" val="17914634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325562"/>
          </a:xfrm>
          <a:ln w="38100" cmpd="sng">
            <a:solidFill>
              <a:srgbClr val="000090"/>
            </a:solidFill>
          </a:ln>
        </p:spPr>
        <p:txBody>
          <a:bodyPr>
            <a:normAutofit/>
          </a:bodyPr>
          <a:lstStyle/>
          <a:p>
            <a:r>
              <a:rPr lang="es-ES" sz="3600" dirty="0" smtClean="0"/>
              <a:t>Valores democráticos para un buen gobierno del conocimiento y la innovación</a:t>
            </a:r>
            <a:endParaRPr lang="es-ES" sz="3600" dirty="0"/>
          </a:p>
        </p:txBody>
      </p:sp>
      <p:sp>
        <p:nvSpPr>
          <p:cNvPr id="3" name="Marcador de contenido 2"/>
          <p:cNvSpPr>
            <a:spLocks noGrp="1"/>
          </p:cNvSpPr>
          <p:nvPr>
            <p:ph idx="1"/>
          </p:nvPr>
        </p:nvSpPr>
        <p:spPr>
          <a:xfrm>
            <a:off x="457200" y="1867560"/>
            <a:ext cx="8229600" cy="4525963"/>
          </a:xfrm>
        </p:spPr>
        <p:txBody>
          <a:bodyPr>
            <a:normAutofit/>
          </a:bodyPr>
          <a:lstStyle/>
          <a:p>
            <a:pPr marL="514350" indent="-514350">
              <a:buFont typeface="+mj-lt"/>
              <a:buAutoNum type="arabicPeriod"/>
            </a:pPr>
            <a:r>
              <a:rPr lang="es-ES" sz="4000" dirty="0" smtClean="0"/>
              <a:t>Transparencia</a:t>
            </a:r>
          </a:p>
          <a:p>
            <a:pPr marL="514350" indent="-514350">
              <a:buFont typeface="+mj-lt"/>
              <a:buAutoNum type="arabicPeriod"/>
            </a:pPr>
            <a:r>
              <a:rPr lang="es-ES" sz="4000" dirty="0" smtClean="0"/>
              <a:t>Rendición de cuentas</a:t>
            </a:r>
          </a:p>
          <a:p>
            <a:pPr marL="514350" indent="-514350">
              <a:buFont typeface="+mj-lt"/>
              <a:buAutoNum type="arabicPeriod"/>
            </a:pPr>
            <a:r>
              <a:rPr lang="es-ES" sz="4000" dirty="0" smtClean="0"/>
              <a:t>Participación</a:t>
            </a:r>
          </a:p>
          <a:p>
            <a:pPr marL="514350" indent="-514350">
              <a:buFont typeface="+mj-lt"/>
              <a:buAutoNum type="arabicPeriod"/>
            </a:pPr>
            <a:r>
              <a:rPr lang="es-ES" sz="4000" dirty="0" smtClean="0"/>
              <a:t>Declaración y gestión de los conflictos de interés</a:t>
            </a:r>
          </a:p>
          <a:p>
            <a:pPr marL="514350" indent="-514350">
              <a:buFont typeface="+mj-lt"/>
              <a:buAutoNum type="arabicPeriod"/>
            </a:pPr>
            <a:r>
              <a:rPr lang="es-ES" sz="4000" dirty="0" smtClean="0"/>
              <a:t>Criterios de interés público</a:t>
            </a:r>
            <a:endParaRPr lang="es-ES" sz="4000" dirty="0"/>
          </a:p>
        </p:txBody>
      </p:sp>
    </p:spTree>
    <p:extLst>
      <p:ext uri="{BB962C8B-B14F-4D97-AF65-F5344CB8AC3E}">
        <p14:creationId xmlns:p14="http://schemas.microsoft.com/office/powerpoint/2010/main" val="3772938020"/>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Nuevo Movimiento Social por la </a:t>
            </a:r>
            <a:r>
              <a:rPr lang="es-ES" strike="sngStrike" dirty="0" smtClean="0"/>
              <a:t>Sanidad</a:t>
            </a:r>
            <a:r>
              <a:rPr lang="es-ES" dirty="0" smtClean="0"/>
              <a:t> Salud Pública </a:t>
            </a:r>
            <a:endParaRPr lang="es-ES" dirty="0"/>
          </a:p>
        </p:txBody>
      </p:sp>
      <p:sp>
        <p:nvSpPr>
          <p:cNvPr id="3" name="Marcador de contenido 2"/>
          <p:cNvSpPr>
            <a:spLocks noGrp="1"/>
          </p:cNvSpPr>
          <p:nvPr>
            <p:ph idx="1"/>
          </p:nvPr>
        </p:nvSpPr>
        <p:spPr/>
        <p:txBody>
          <a:bodyPr/>
          <a:lstStyle/>
          <a:p>
            <a:r>
              <a:rPr lang="es-ES" dirty="0" smtClean="0"/>
              <a:t>Atención Primaria y Comunitaria</a:t>
            </a:r>
          </a:p>
          <a:p>
            <a:r>
              <a:rPr lang="es-ES" dirty="0" smtClean="0"/>
              <a:t>Determinantes sociales </a:t>
            </a:r>
          </a:p>
          <a:p>
            <a:r>
              <a:rPr lang="es-ES" dirty="0" smtClean="0"/>
              <a:t>Buen gobierno del conocimiento</a:t>
            </a:r>
          </a:p>
          <a:p>
            <a:r>
              <a:rPr lang="es-ES" dirty="0" smtClean="0"/>
              <a:t>Nuevo modelo de innovación con criterios de interés público</a:t>
            </a:r>
          </a:p>
          <a:p>
            <a:r>
              <a:rPr lang="es-ES" dirty="0" smtClean="0"/>
              <a:t>Sistema Nacional de Salud libre de humos industriales: incompatibilidades e incentivos a la independencia profesional</a:t>
            </a:r>
            <a:endParaRPr lang="es-ES" dirty="0"/>
          </a:p>
        </p:txBody>
      </p:sp>
      <p:sp>
        <p:nvSpPr>
          <p:cNvPr id="4" name="Rectángulo 3"/>
          <p:cNvSpPr/>
          <p:nvPr/>
        </p:nvSpPr>
        <p:spPr>
          <a:xfrm>
            <a:off x="267383" y="6147615"/>
            <a:ext cx="8690003" cy="461665"/>
          </a:xfrm>
          <a:prstGeom prst="rect">
            <a:avLst/>
          </a:prstGeom>
          <a:solidFill>
            <a:srgbClr val="000090"/>
          </a:solidFill>
          <a:ln>
            <a:solidFill>
              <a:srgbClr val="000090"/>
            </a:solidFill>
          </a:ln>
        </p:spPr>
        <p:txBody>
          <a:bodyPr wrap="square">
            <a:spAutoFit/>
          </a:bodyPr>
          <a:lstStyle/>
          <a:p>
            <a:pPr algn="ctr"/>
            <a:r>
              <a:rPr lang="es-ES" sz="2400" dirty="0" smtClean="0">
                <a:solidFill>
                  <a:schemeClr val="bg1"/>
                </a:solidFill>
              </a:rPr>
              <a:t>(2) Hace falta un cambio en las prioridades del activismo crítico</a:t>
            </a:r>
            <a:endParaRPr lang="es-ES" sz="2400" dirty="0">
              <a:solidFill>
                <a:schemeClr val="bg1"/>
              </a:solidFill>
            </a:endParaRPr>
          </a:p>
        </p:txBody>
      </p:sp>
    </p:spTree>
    <p:extLst>
      <p:ext uri="{BB962C8B-B14F-4D97-AF65-F5344CB8AC3E}">
        <p14:creationId xmlns:p14="http://schemas.microsoft.com/office/powerpoint/2010/main" val="176648881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8-10-21 a las 12.45.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91" y="300777"/>
            <a:ext cx="3436410" cy="3983906"/>
          </a:xfrm>
          <a:prstGeom prst="rect">
            <a:avLst/>
          </a:prstGeom>
          <a:ln>
            <a:solidFill>
              <a:schemeClr val="tx1"/>
            </a:solidFill>
          </a:ln>
        </p:spPr>
      </p:pic>
      <p:sp>
        <p:nvSpPr>
          <p:cNvPr id="5" name="Rectángulo 4"/>
          <p:cNvSpPr/>
          <p:nvPr/>
        </p:nvSpPr>
        <p:spPr>
          <a:xfrm>
            <a:off x="3453959" y="941480"/>
            <a:ext cx="5296642" cy="461665"/>
          </a:xfrm>
          <a:prstGeom prst="rect">
            <a:avLst/>
          </a:prstGeom>
          <a:solidFill>
            <a:schemeClr val="bg1"/>
          </a:solidFill>
          <a:ln>
            <a:solidFill>
              <a:srgbClr val="000000"/>
            </a:solidFill>
          </a:ln>
        </p:spPr>
        <p:txBody>
          <a:bodyPr wrap="none">
            <a:spAutoFit/>
          </a:bodyPr>
          <a:lstStyle/>
          <a:p>
            <a:r>
              <a:rPr lang="es-ES" sz="2400" dirty="0"/>
              <a:t>Financiación, recursos y funcionamiento: </a:t>
            </a:r>
          </a:p>
        </p:txBody>
      </p:sp>
      <p:sp>
        <p:nvSpPr>
          <p:cNvPr id="6" name="Rectángulo 5"/>
          <p:cNvSpPr/>
          <p:nvPr/>
        </p:nvSpPr>
        <p:spPr>
          <a:xfrm>
            <a:off x="3877078" y="1951672"/>
            <a:ext cx="5075435" cy="3108544"/>
          </a:xfrm>
          <a:prstGeom prst="rect">
            <a:avLst/>
          </a:prstGeom>
        </p:spPr>
        <p:txBody>
          <a:bodyPr wrap="square">
            <a:spAutoFit/>
          </a:bodyPr>
          <a:lstStyle/>
          <a:p>
            <a:r>
              <a:rPr lang="es-ES" sz="2800" dirty="0" smtClean="0"/>
              <a:t>“Gasto </a:t>
            </a:r>
            <a:r>
              <a:rPr lang="es-ES" sz="2800" dirty="0"/>
              <a:t>per </a:t>
            </a:r>
            <a:r>
              <a:rPr lang="es-ES" sz="2800" dirty="0" err="1"/>
              <a:t>capita</a:t>
            </a:r>
            <a:r>
              <a:rPr lang="es-ES" sz="2800" dirty="0"/>
              <a:t> en 2017, calculado a partir de los </a:t>
            </a:r>
            <a:r>
              <a:rPr lang="es-ES" sz="2800" dirty="0" smtClean="0"/>
              <a:t>Presupuestos aprobados </a:t>
            </a:r>
            <a:r>
              <a:rPr lang="es-ES" sz="2800" dirty="0"/>
              <a:t>por las CCAA para 2017, divididos por el numero </a:t>
            </a:r>
            <a:r>
              <a:rPr lang="es-ES" sz="2800" dirty="0" smtClean="0"/>
              <a:t>de habitantes </a:t>
            </a:r>
            <a:r>
              <a:rPr lang="es-ES" sz="2800" dirty="0"/>
              <a:t>(censo de población INE) </a:t>
            </a:r>
            <a:r>
              <a:rPr lang="es-ES" sz="2800" b="1" dirty="0" smtClean="0"/>
              <a:t>y ajustado al gasto farmacéutico”</a:t>
            </a:r>
            <a:endParaRPr lang="es-ES" sz="2800" b="1" dirty="0"/>
          </a:p>
        </p:txBody>
      </p:sp>
    </p:spTree>
    <p:extLst>
      <p:ext uri="{BB962C8B-B14F-4D97-AF65-F5344CB8AC3E}">
        <p14:creationId xmlns:p14="http://schemas.microsoft.com/office/powerpoint/2010/main" val="182213219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8-10-21 a las 12.45.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91" y="300777"/>
            <a:ext cx="3436410" cy="3983906"/>
          </a:xfrm>
          <a:prstGeom prst="rect">
            <a:avLst/>
          </a:prstGeom>
          <a:ln>
            <a:solidFill>
              <a:schemeClr val="tx1"/>
            </a:solidFill>
          </a:ln>
        </p:spPr>
      </p:pic>
      <p:sp>
        <p:nvSpPr>
          <p:cNvPr id="5" name="Rectángulo 4"/>
          <p:cNvSpPr/>
          <p:nvPr/>
        </p:nvSpPr>
        <p:spPr>
          <a:xfrm>
            <a:off x="3453959" y="529300"/>
            <a:ext cx="5296642" cy="461665"/>
          </a:xfrm>
          <a:prstGeom prst="rect">
            <a:avLst/>
          </a:prstGeom>
          <a:solidFill>
            <a:schemeClr val="bg1"/>
          </a:solidFill>
          <a:ln>
            <a:solidFill>
              <a:srgbClr val="000000"/>
            </a:solidFill>
          </a:ln>
        </p:spPr>
        <p:txBody>
          <a:bodyPr wrap="none">
            <a:spAutoFit/>
          </a:bodyPr>
          <a:lstStyle/>
          <a:p>
            <a:r>
              <a:rPr lang="es-ES" sz="2400" dirty="0"/>
              <a:t>Financiación, recursos y funcionamiento: </a:t>
            </a:r>
          </a:p>
        </p:txBody>
      </p:sp>
      <p:sp>
        <p:nvSpPr>
          <p:cNvPr id="6" name="Rectángulo 5"/>
          <p:cNvSpPr/>
          <p:nvPr/>
        </p:nvSpPr>
        <p:spPr>
          <a:xfrm>
            <a:off x="3877078" y="1105032"/>
            <a:ext cx="5075435" cy="3108544"/>
          </a:xfrm>
          <a:prstGeom prst="rect">
            <a:avLst/>
          </a:prstGeom>
        </p:spPr>
        <p:txBody>
          <a:bodyPr wrap="square">
            <a:spAutoFit/>
          </a:bodyPr>
          <a:lstStyle/>
          <a:p>
            <a:r>
              <a:rPr lang="es-ES" sz="2800" dirty="0" smtClean="0"/>
              <a:t>“Gasto </a:t>
            </a:r>
            <a:r>
              <a:rPr lang="es-ES" sz="2800" dirty="0"/>
              <a:t>per </a:t>
            </a:r>
            <a:r>
              <a:rPr lang="es-ES" sz="2800" dirty="0" err="1"/>
              <a:t>capita</a:t>
            </a:r>
            <a:r>
              <a:rPr lang="es-ES" sz="2800" dirty="0"/>
              <a:t> en 2017, calculado a partir de los </a:t>
            </a:r>
            <a:r>
              <a:rPr lang="es-ES" sz="2800" dirty="0" smtClean="0"/>
              <a:t>Presupuestos aprobados </a:t>
            </a:r>
            <a:r>
              <a:rPr lang="es-ES" sz="2800" dirty="0"/>
              <a:t>por las CCAA para 2017, divididos por el numero </a:t>
            </a:r>
            <a:r>
              <a:rPr lang="es-ES" sz="2800" dirty="0" smtClean="0"/>
              <a:t>de habitantes </a:t>
            </a:r>
            <a:r>
              <a:rPr lang="es-ES" sz="2800" dirty="0"/>
              <a:t>(censo de población INE) </a:t>
            </a:r>
            <a:r>
              <a:rPr lang="es-ES" sz="2800" b="1" dirty="0" smtClean="0"/>
              <a:t>y ajustado al gasto farmacéutico”</a:t>
            </a:r>
            <a:endParaRPr lang="es-ES" sz="2800" b="1" dirty="0"/>
          </a:p>
        </p:txBody>
      </p:sp>
      <p:sp>
        <p:nvSpPr>
          <p:cNvPr id="2" name="Rectángulo 1"/>
          <p:cNvSpPr/>
          <p:nvPr/>
        </p:nvSpPr>
        <p:spPr>
          <a:xfrm>
            <a:off x="347461" y="4590438"/>
            <a:ext cx="8605052" cy="923330"/>
          </a:xfrm>
          <a:prstGeom prst="rect">
            <a:avLst/>
          </a:prstGeom>
          <a:ln>
            <a:solidFill>
              <a:srgbClr val="000000"/>
            </a:solidFill>
          </a:ln>
        </p:spPr>
        <p:txBody>
          <a:bodyPr wrap="square">
            <a:spAutoFit/>
          </a:bodyPr>
          <a:lstStyle/>
          <a:p>
            <a:r>
              <a:rPr lang="es-ES" dirty="0"/>
              <a:t>Camas por 1000 habitantes: numero de camas por CCAA (</a:t>
            </a:r>
            <a:r>
              <a:rPr lang="es-ES" dirty="0" smtClean="0"/>
              <a:t>Estadística de </a:t>
            </a:r>
            <a:r>
              <a:rPr lang="es-ES" dirty="0"/>
              <a:t>establecimientos sanitarios con régimen de internado. Ministerio </a:t>
            </a:r>
            <a:r>
              <a:rPr lang="es-ES" dirty="0" smtClean="0"/>
              <a:t>de Sanidad </a:t>
            </a:r>
            <a:r>
              <a:rPr lang="es-ES" dirty="0"/>
              <a:t>y Consumo) dividido entre la población. </a:t>
            </a:r>
          </a:p>
        </p:txBody>
      </p:sp>
      <p:sp>
        <p:nvSpPr>
          <p:cNvPr id="3" name="Rectángulo 2"/>
          <p:cNvSpPr/>
          <p:nvPr/>
        </p:nvSpPr>
        <p:spPr>
          <a:xfrm>
            <a:off x="347461" y="5687612"/>
            <a:ext cx="8605052" cy="646331"/>
          </a:xfrm>
          <a:prstGeom prst="rect">
            <a:avLst/>
          </a:prstGeom>
          <a:ln>
            <a:solidFill>
              <a:srgbClr val="000000"/>
            </a:solidFill>
          </a:ln>
        </p:spPr>
        <p:txBody>
          <a:bodyPr wrap="square">
            <a:spAutoFit/>
          </a:bodyPr>
          <a:lstStyle/>
          <a:p>
            <a:r>
              <a:rPr lang="es-ES" dirty="0"/>
              <a:t>Tomografía axial </a:t>
            </a:r>
            <a:r>
              <a:rPr lang="es-ES" dirty="0" err="1"/>
              <a:t>computerizada</a:t>
            </a:r>
            <a:r>
              <a:rPr lang="es-ES" dirty="0"/>
              <a:t>(TAC) y resonancias magnéticas (RM)</a:t>
            </a:r>
            <a:r>
              <a:rPr lang="es-ES" dirty="0" smtClean="0"/>
              <a:t>: numero </a:t>
            </a:r>
            <a:r>
              <a:rPr lang="es-ES" dirty="0"/>
              <a:t>de equipos por millón de habitantes (Ministerio de Sanidad) </a:t>
            </a:r>
          </a:p>
        </p:txBody>
      </p:sp>
      <p:cxnSp>
        <p:nvCxnSpPr>
          <p:cNvPr id="8" name="Conector recto 7"/>
          <p:cNvCxnSpPr/>
          <p:nvPr/>
        </p:nvCxnSpPr>
        <p:spPr>
          <a:xfrm>
            <a:off x="835577" y="4284683"/>
            <a:ext cx="7330798" cy="225443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 name="Conector recto 8"/>
          <p:cNvCxnSpPr/>
          <p:nvPr/>
        </p:nvCxnSpPr>
        <p:spPr>
          <a:xfrm flipV="1">
            <a:off x="835577" y="4437083"/>
            <a:ext cx="7330798" cy="221343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397112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6320" y="398515"/>
            <a:ext cx="4572000" cy="4893647"/>
          </a:xfrm>
          <a:prstGeom prst="rect">
            <a:avLst/>
          </a:prstGeom>
        </p:spPr>
        <p:txBody>
          <a:bodyPr>
            <a:spAutoFit/>
          </a:bodyPr>
          <a:lstStyle/>
          <a:p>
            <a:r>
              <a:rPr lang="es-ES" sz="2400" dirty="0"/>
              <a:t>“Al impedir que los científicos pasen de elegir problemas que les resulten intrínsecamente interesantes en favor de otros dictados por los intereses del gobierno o la industria, se puede generar un tipo de conocimiento más fragmentado y menos integrado en el sistema general. Pero, sobre todo, </a:t>
            </a:r>
            <a:r>
              <a:rPr lang="es-ES" sz="2400" dirty="0" smtClean="0"/>
              <a:t>me </a:t>
            </a:r>
            <a:r>
              <a:rPr lang="es-ES" sz="2400" dirty="0"/>
              <a:t>preocupa </a:t>
            </a:r>
            <a:r>
              <a:rPr lang="es-ES" sz="2400" dirty="0" smtClean="0"/>
              <a:t>que, </a:t>
            </a:r>
            <a:r>
              <a:rPr lang="es-ES" sz="2400" dirty="0"/>
              <a:t>en un régimen donde el patrocinio es más </a:t>
            </a:r>
            <a:r>
              <a:rPr lang="es-ES" sz="2400" dirty="0" smtClean="0"/>
              <a:t>directo, </a:t>
            </a:r>
            <a:r>
              <a:rPr lang="es-ES" sz="2400" dirty="0"/>
              <a:t>la posibilidad de sesgos se amplíe”</a:t>
            </a:r>
          </a:p>
        </p:txBody>
      </p:sp>
      <p:pic>
        <p:nvPicPr>
          <p:cNvPr id="3" name="Imagen 2"/>
          <p:cNvPicPr>
            <a:picLocks noChangeAspect="1"/>
          </p:cNvPicPr>
          <p:nvPr/>
        </p:nvPicPr>
        <p:blipFill>
          <a:blip r:embed="rId2"/>
          <a:stretch>
            <a:fillRect/>
          </a:stretch>
        </p:blipFill>
        <p:spPr>
          <a:xfrm>
            <a:off x="5640396" y="1325648"/>
            <a:ext cx="3268656" cy="4347062"/>
          </a:xfrm>
          <a:prstGeom prst="rect">
            <a:avLst/>
          </a:prstGeom>
        </p:spPr>
      </p:pic>
      <p:sp>
        <p:nvSpPr>
          <p:cNvPr id="4" name="CuadroTexto 3"/>
          <p:cNvSpPr txBox="1"/>
          <p:nvPr/>
        </p:nvSpPr>
        <p:spPr>
          <a:xfrm>
            <a:off x="4908320" y="267358"/>
            <a:ext cx="3848529" cy="461665"/>
          </a:xfrm>
          <a:prstGeom prst="rect">
            <a:avLst/>
          </a:prstGeom>
          <a:solidFill>
            <a:srgbClr val="FF0000"/>
          </a:solidFill>
        </p:spPr>
        <p:txBody>
          <a:bodyPr wrap="square" rtlCol="0">
            <a:spAutoFit/>
          </a:bodyPr>
          <a:lstStyle/>
          <a:p>
            <a:pPr algn="ctr"/>
            <a:r>
              <a:rPr lang="es-ES" sz="2400" dirty="0" smtClean="0">
                <a:solidFill>
                  <a:srgbClr val="FFFFFF"/>
                </a:solidFill>
              </a:rPr>
              <a:t>CIENCIA POST-ACADÉMICA</a:t>
            </a:r>
            <a:endParaRPr lang="es-ES" sz="2400" dirty="0">
              <a:solidFill>
                <a:srgbClr val="FFFFFF"/>
              </a:solidFill>
            </a:endParaRPr>
          </a:p>
        </p:txBody>
      </p:sp>
    </p:spTree>
    <p:extLst>
      <p:ext uri="{BB962C8B-B14F-4D97-AF65-F5344CB8AC3E}">
        <p14:creationId xmlns:p14="http://schemas.microsoft.com/office/powerpoint/2010/main" val="408951675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8-10-21 a las 12.45.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91" y="300777"/>
            <a:ext cx="3436410" cy="3983906"/>
          </a:xfrm>
          <a:prstGeom prst="rect">
            <a:avLst/>
          </a:prstGeom>
          <a:ln>
            <a:solidFill>
              <a:schemeClr val="tx1"/>
            </a:solidFill>
          </a:ln>
        </p:spPr>
      </p:pic>
      <p:sp>
        <p:nvSpPr>
          <p:cNvPr id="5" name="Rectángulo 4"/>
          <p:cNvSpPr/>
          <p:nvPr/>
        </p:nvSpPr>
        <p:spPr>
          <a:xfrm>
            <a:off x="3453959" y="529300"/>
            <a:ext cx="2888681" cy="461665"/>
          </a:xfrm>
          <a:prstGeom prst="rect">
            <a:avLst/>
          </a:prstGeom>
          <a:solidFill>
            <a:schemeClr val="bg1"/>
          </a:solidFill>
          <a:ln>
            <a:solidFill>
              <a:srgbClr val="000000"/>
            </a:solidFill>
          </a:ln>
        </p:spPr>
        <p:txBody>
          <a:bodyPr wrap="none">
            <a:spAutoFit/>
          </a:bodyPr>
          <a:lstStyle/>
          <a:p>
            <a:r>
              <a:rPr lang="es-ES" sz="2400" dirty="0" smtClean="0"/>
              <a:t>Política farmacéutica: </a:t>
            </a:r>
            <a:endParaRPr lang="es-ES" sz="2400" dirty="0"/>
          </a:p>
        </p:txBody>
      </p:sp>
      <p:sp>
        <p:nvSpPr>
          <p:cNvPr id="7" name="Rectángulo 6"/>
          <p:cNvSpPr/>
          <p:nvPr/>
        </p:nvSpPr>
        <p:spPr>
          <a:xfrm>
            <a:off x="4111039" y="1752278"/>
            <a:ext cx="4229250" cy="3785652"/>
          </a:xfrm>
          <a:prstGeom prst="rect">
            <a:avLst/>
          </a:prstGeom>
          <a:ln>
            <a:solidFill>
              <a:srgbClr val="000000"/>
            </a:solidFill>
          </a:ln>
        </p:spPr>
        <p:txBody>
          <a:bodyPr wrap="square">
            <a:spAutoFit/>
          </a:bodyPr>
          <a:lstStyle/>
          <a:p>
            <a:r>
              <a:rPr lang="es-ES" sz="4800" dirty="0" smtClean="0"/>
              <a:t>“Relación gasto farmacéutico hospitalario y atención primaria</a:t>
            </a:r>
            <a:r>
              <a:rPr lang="es-ES" sz="4800" b="1" dirty="0" smtClean="0"/>
              <a:t>”</a:t>
            </a:r>
            <a:endParaRPr lang="es-ES" sz="4800" b="1" dirty="0"/>
          </a:p>
        </p:txBody>
      </p:sp>
    </p:spTree>
    <p:extLst>
      <p:ext uri="{BB962C8B-B14F-4D97-AF65-F5344CB8AC3E}">
        <p14:creationId xmlns:p14="http://schemas.microsoft.com/office/powerpoint/2010/main" val="96515115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8-10-21 a las 12.45.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91" y="300777"/>
            <a:ext cx="3436410" cy="3983906"/>
          </a:xfrm>
          <a:prstGeom prst="rect">
            <a:avLst/>
          </a:prstGeom>
          <a:ln>
            <a:solidFill>
              <a:schemeClr val="tx1"/>
            </a:solidFill>
          </a:ln>
        </p:spPr>
      </p:pic>
      <p:sp>
        <p:nvSpPr>
          <p:cNvPr id="5" name="Rectángulo 4"/>
          <p:cNvSpPr/>
          <p:nvPr/>
        </p:nvSpPr>
        <p:spPr>
          <a:xfrm>
            <a:off x="3453959" y="529300"/>
            <a:ext cx="3003497" cy="461665"/>
          </a:xfrm>
          <a:prstGeom prst="rect">
            <a:avLst/>
          </a:prstGeom>
          <a:solidFill>
            <a:schemeClr val="bg1"/>
          </a:solidFill>
          <a:ln>
            <a:solidFill>
              <a:srgbClr val="000000"/>
            </a:solidFill>
          </a:ln>
        </p:spPr>
        <p:txBody>
          <a:bodyPr wrap="none">
            <a:spAutoFit/>
          </a:bodyPr>
          <a:lstStyle/>
          <a:p>
            <a:r>
              <a:rPr lang="es-ES" sz="2400" dirty="0" smtClean="0"/>
              <a:t>Privatización sanitaria: </a:t>
            </a:r>
            <a:endParaRPr lang="es-ES" sz="2400" dirty="0"/>
          </a:p>
        </p:txBody>
      </p:sp>
      <p:sp>
        <p:nvSpPr>
          <p:cNvPr id="6" name="Rectángulo 5"/>
          <p:cNvSpPr/>
          <p:nvPr/>
        </p:nvSpPr>
        <p:spPr>
          <a:xfrm>
            <a:off x="3877078" y="2129902"/>
            <a:ext cx="5075435" cy="3477875"/>
          </a:xfrm>
          <a:prstGeom prst="rect">
            <a:avLst/>
          </a:prstGeom>
        </p:spPr>
        <p:txBody>
          <a:bodyPr wrap="square">
            <a:spAutoFit/>
          </a:bodyPr>
          <a:lstStyle/>
          <a:p>
            <a:r>
              <a:rPr lang="es-ES" sz="4400" dirty="0" smtClean="0"/>
              <a:t>“Existencia de políticas explícitas de incompatibilidades y gestión de conflictos de interés</a:t>
            </a:r>
            <a:r>
              <a:rPr lang="es-ES" sz="4400" b="1" dirty="0" smtClean="0"/>
              <a:t>”</a:t>
            </a:r>
            <a:endParaRPr lang="es-ES" sz="4400" b="1" dirty="0"/>
          </a:p>
        </p:txBody>
      </p:sp>
    </p:spTree>
    <p:extLst>
      <p:ext uri="{BB962C8B-B14F-4D97-AF65-F5344CB8AC3E}">
        <p14:creationId xmlns:p14="http://schemas.microsoft.com/office/powerpoint/2010/main" val="167798803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CuadroTexto 1"/>
          <p:cNvSpPr txBox="1">
            <a:spLocks noChangeArrowheads="1"/>
          </p:cNvSpPr>
          <p:nvPr/>
        </p:nvSpPr>
        <p:spPr bwMode="auto">
          <a:xfrm>
            <a:off x="635000" y="184150"/>
            <a:ext cx="3951288"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1800"/>
              <a:t>La crisis de la macrociencia: 1965-1980)</a:t>
            </a:r>
          </a:p>
        </p:txBody>
      </p:sp>
      <p:pic>
        <p:nvPicPr>
          <p:cNvPr id="46082" name="Imagen 2" descr="Captura de pantalla 2017-06-18 a las 22.57.4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1300" y="754063"/>
            <a:ext cx="2933700" cy="1971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083" name="Imagen 3" descr="Captura de pantalla 2017-06-18 a las 22.59.3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3170238"/>
            <a:ext cx="2906713" cy="36877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084" name="Imagen 4" descr="Captura de pantalla 2017-06-18 a las 23.00.5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38788" y="754063"/>
            <a:ext cx="301307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CuadroTexto 5"/>
          <p:cNvSpPr txBox="1">
            <a:spLocks noChangeArrowheads="1"/>
          </p:cNvSpPr>
          <p:nvPr/>
        </p:nvSpPr>
        <p:spPr bwMode="auto">
          <a:xfrm>
            <a:off x="3886200" y="3316288"/>
            <a:ext cx="4905375" cy="2862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2000"/>
              <a:t>Coincidiendo con el fracaso de la guerra de Vietnam, se produjo un profundo </a:t>
            </a:r>
            <a:r>
              <a:rPr lang="es-ES" sz="2000" b="1"/>
              <a:t>movimiento de desconfianza hacia la ciencia por parte de la sociedad norteamericana</a:t>
            </a:r>
            <a:r>
              <a:rPr lang="es-ES" sz="2000"/>
              <a:t>, que tuvo reflejo directo en los presupuestos públicos que se le dedicaban y en numerosos movimientos estudiantiles y sociales contra las aplicaciones militares de la investigación científica” (Echevarría, pag 63)</a:t>
            </a:r>
          </a:p>
        </p:txBody>
      </p:sp>
    </p:spTree>
    <p:extLst>
      <p:ext uri="{BB962C8B-B14F-4D97-AF65-F5344CB8AC3E}">
        <p14:creationId xmlns:p14="http://schemas.microsoft.com/office/powerpoint/2010/main" val="193228321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8-10-20 a las 18.14.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954" y="881273"/>
            <a:ext cx="2793547" cy="1146189"/>
          </a:xfrm>
          <a:prstGeom prst="rect">
            <a:avLst/>
          </a:prstGeom>
        </p:spPr>
      </p:pic>
      <p:pic>
        <p:nvPicPr>
          <p:cNvPr id="3" name="Imagen 2" descr="Captura de pantalla 2018-10-20 a las 18.33.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349" y="11138"/>
            <a:ext cx="6020686" cy="6858000"/>
          </a:xfrm>
          <a:prstGeom prst="rect">
            <a:avLst/>
          </a:prstGeom>
        </p:spPr>
      </p:pic>
      <p:sp>
        <p:nvSpPr>
          <p:cNvPr id="4" name="Flecha izquierda 3"/>
          <p:cNvSpPr/>
          <p:nvPr/>
        </p:nvSpPr>
        <p:spPr>
          <a:xfrm>
            <a:off x="8486679" y="4244302"/>
            <a:ext cx="590475" cy="623834"/>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Flecha izquierda 4"/>
          <p:cNvSpPr/>
          <p:nvPr/>
        </p:nvSpPr>
        <p:spPr>
          <a:xfrm rot="10800000">
            <a:off x="2744938" y="5146803"/>
            <a:ext cx="590475" cy="623834"/>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36259537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Imagen 3" descr="Captura de pantalla 2015-10-20 a las 11.50.4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8" y="598488"/>
            <a:ext cx="7162800" cy="1435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66" name="Imagen 4" descr="Captura de pantalla 2015-10-20 a las 11.51.4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49700" y="1422400"/>
            <a:ext cx="26035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Imagen 5" descr="Captura de pantalla 2015-10-20 a las 11.53.0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06500" y="2505075"/>
            <a:ext cx="5486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ángulo 6"/>
          <p:cNvSpPr>
            <a:spLocks noChangeArrowheads="1"/>
          </p:cNvSpPr>
          <p:nvPr/>
        </p:nvSpPr>
        <p:spPr bwMode="auto">
          <a:xfrm>
            <a:off x="1008063" y="3529454"/>
            <a:ext cx="5380037" cy="1815882"/>
          </a:xfrm>
          <a:prstGeom prst="rect">
            <a:avLst/>
          </a:prstGeom>
          <a:solidFill>
            <a:srgbClr val="FF0000"/>
          </a:solidFill>
          <a:ln w="9525">
            <a:solidFill>
              <a:srgbClr val="FF0000"/>
            </a:solidFill>
            <a:miter lim="800000"/>
            <a:headEnd/>
            <a:tailEnd/>
          </a:ln>
        </p:spPr>
        <p:txBody>
          <a:bodyPr>
            <a:spAutoFit/>
          </a:bodyPr>
          <a:lstStyle/>
          <a:p>
            <a:r>
              <a:rPr lang="es-ES" sz="2800" b="1" dirty="0">
                <a:solidFill>
                  <a:srgbClr val="FFFFFF"/>
                </a:solidFill>
              </a:rPr>
              <a:t>El 85% de todos los recursos dedicados a investigación son desperdiciados por </a:t>
            </a:r>
            <a:r>
              <a:rPr lang="es-ES" sz="2800" b="1" dirty="0" smtClean="0">
                <a:solidFill>
                  <a:srgbClr val="FFFFFF"/>
                </a:solidFill>
              </a:rPr>
              <a:t>que no producen conocimiento relevante</a:t>
            </a:r>
            <a:endParaRPr lang="es-ES" sz="2800" b="1" dirty="0">
              <a:solidFill>
                <a:srgbClr val="FFFFFF"/>
              </a:solidFill>
            </a:endParaRPr>
          </a:p>
        </p:txBody>
      </p:sp>
      <p:pic>
        <p:nvPicPr>
          <p:cNvPr id="36870" name="Imagen 5" descr="No-gracias-logo-111-e1400166090245.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66088" y="5667375"/>
            <a:ext cx="1077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9"/>
          <p:cNvSpPr/>
          <p:nvPr/>
        </p:nvSpPr>
        <p:spPr>
          <a:xfrm>
            <a:off x="1325563" y="5481638"/>
            <a:ext cx="5227637" cy="496887"/>
          </a:xfrm>
          <a:prstGeom prst="rect">
            <a:avLst/>
          </a:prstGeom>
          <a:solidFill>
            <a:schemeClr val="tx1">
              <a:lumMod val="85000"/>
              <a:lumOff val="1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sz="2800" b="1" dirty="0"/>
              <a:t>Investigación desperdiciada</a:t>
            </a:r>
          </a:p>
        </p:txBody>
      </p:sp>
    </p:spTree>
    <p:extLst>
      <p:ext uri="{BB962C8B-B14F-4D97-AF65-F5344CB8AC3E}">
        <p14:creationId xmlns:p14="http://schemas.microsoft.com/office/powerpoint/2010/main" val="364712500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Imagen 1"/>
          <p:cNvPicPr>
            <a:picLocks noChangeAspect="1"/>
          </p:cNvPicPr>
          <p:nvPr/>
        </p:nvPicPr>
        <p:blipFill>
          <a:blip r:embed="rId2"/>
          <a:srcRect/>
          <a:stretch>
            <a:fillRect/>
          </a:stretch>
        </p:blipFill>
        <p:spPr bwMode="auto">
          <a:xfrm>
            <a:off x="225124" y="2483733"/>
            <a:ext cx="2407201" cy="2829629"/>
          </a:xfrm>
          <a:prstGeom prst="rect">
            <a:avLst/>
          </a:prstGeom>
          <a:noFill/>
          <a:ln w="9525">
            <a:noFill/>
            <a:miter lim="800000"/>
            <a:headEnd/>
            <a:tailEnd/>
          </a:ln>
        </p:spPr>
      </p:pic>
      <p:sp>
        <p:nvSpPr>
          <p:cNvPr id="148482" name="Rectángulo 2"/>
          <p:cNvSpPr>
            <a:spLocks noChangeArrowheads="1"/>
          </p:cNvSpPr>
          <p:nvPr/>
        </p:nvSpPr>
        <p:spPr bwMode="auto">
          <a:xfrm>
            <a:off x="3359543" y="2711826"/>
            <a:ext cx="5643622" cy="1938992"/>
          </a:xfrm>
          <a:prstGeom prst="rect">
            <a:avLst/>
          </a:prstGeom>
          <a:noFill/>
          <a:ln w="9525">
            <a:solidFill>
              <a:srgbClr val="4F81BD"/>
            </a:solidFill>
            <a:miter lim="800000"/>
            <a:headEnd/>
            <a:tailEnd/>
          </a:ln>
        </p:spPr>
        <p:txBody>
          <a:bodyPr wrap="square">
            <a:spAutoFit/>
          </a:bodyPr>
          <a:lstStyle/>
          <a:p>
            <a:r>
              <a:rPr lang="es-ES" altLang="es-ES" sz="2400">
                <a:latin typeface="Calibri" pitchFamily="34" charset="0"/>
              </a:rPr>
              <a:t>“</a:t>
            </a:r>
            <a:r>
              <a:rPr lang="es-ES" sz="2400">
                <a:latin typeface="Calibri" pitchFamily="34" charset="0"/>
              </a:rPr>
              <a:t>Entre el 10 y el 25% del gasto de contratación pública para la provisión de tecnologías sanitarias y productos farmacéuticos se pierde en prácticas corruptas</a:t>
            </a:r>
            <a:r>
              <a:rPr lang="es-ES" altLang="es-ES" sz="2400">
                <a:latin typeface="Calibri" pitchFamily="34" charset="0"/>
              </a:rPr>
              <a:t>”</a:t>
            </a:r>
            <a:r>
              <a:rPr lang="es-ES" sz="2400">
                <a:latin typeface="Calibri" pitchFamily="34" charset="0"/>
              </a:rPr>
              <a:t> </a:t>
            </a:r>
          </a:p>
        </p:txBody>
      </p:sp>
      <p:sp>
        <p:nvSpPr>
          <p:cNvPr id="148483" name="Rectángulo 4"/>
          <p:cNvSpPr>
            <a:spLocks noChangeArrowheads="1"/>
          </p:cNvSpPr>
          <p:nvPr/>
        </p:nvSpPr>
        <p:spPr bwMode="auto">
          <a:xfrm>
            <a:off x="539750" y="5518203"/>
            <a:ext cx="8208963" cy="831850"/>
          </a:xfrm>
          <a:prstGeom prst="rect">
            <a:avLst/>
          </a:prstGeom>
          <a:noFill/>
          <a:ln w="9525">
            <a:noFill/>
            <a:miter lim="800000"/>
            <a:headEnd/>
            <a:tailEnd/>
          </a:ln>
        </p:spPr>
        <p:txBody>
          <a:bodyPr>
            <a:spAutoFit/>
          </a:bodyPr>
          <a:lstStyle/>
          <a:p>
            <a:pPr algn="ctr"/>
            <a:r>
              <a:rPr lang="es-ES" sz="2400" b="1" dirty="0">
                <a:latin typeface="Calibri" pitchFamily="34" charset="0"/>
              </a:rPr>
              <a:t>En España, la corrupción puede estar costándonos entre 5.800 y 10.000 millones de euros al año</a:t>
            </a:r>
          </a:p>
        </p:txBody>
      </p:sp>
      <p:pic>
        <p:nvPicPr>
          <p:cNvPr id="148484" name="Imagen 5"/>
          <p:cNvPicPr>
            <a:picLocks noChangeAspect="1"/>
          </p:cNvPicPr>
          <p:nvPr/>
        </p:nvPicPr>
        <p:blipFill>
          <a:blip r:embed="rId3"/>
          <a:srcRect/>
          <a:stretch>
            <a:fillRect/>
          </a:stretch>
        </p:blipFill>
        <p:spPr bwMode="auto">
          <a:xfrm>
            <a:off x="395288" y="333375"/>
            <a:ext cx="5070475" cy="2016125"/>
          </a:xfrm>
          <a:prstGeom prst="rect">
            <a:avLst/>
          </a:prstGeom>
          <a:noFill/>
          <a:ln w="9525">
            <a:noFill/>
            <a:miter lim="800000"/>
            <a:headEnd/>
            <a:tailEnd/>
          </a:ln>
        </p:spPr>
      </p:pic>
    </p:spTree>
    <p:extLst>
      <p:ext uri="{BB962C8B-B14F-4D97-AF65-F5344CB8AC3E}">
        <p14:creationId xmlns:p14="http://schemas.microsoft.com/office/powerpoint/2010/main" val="253322347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ítulo 2"/>
          <p:cNvSpPr>
            <a:spLocks noGrp="1"/>
          </p:cNvSpPr>
          <p:nvPr>
            <p:ph type="title"/>
          </p:nvPr>
        </p:nvSpPr>
        <p:spPr/>
        <p:txBody>
          <a:bodyPr/>
          <a:lstStyle/>
          <a:p>
            <a:pPr eaLnBrk="1" hangingPunct="1"/>
            <a:r>
              <a:rPr lang="es-ES" smtClean="0"/>
              <a:t>4- SANCIÓN Y RESTITUCIÓN</a:t>
            </a:r>
          </a:p>
        </p:txBody>
      </p:sp>
      <p:sp>
        <p:nvSpPr>
          <p:cNvPr id="149506" name="Rectángulo 8"/>
          <p:cNvSpPr>
            <a:spLocks noChangeArrowheads="1"/>
          </p:cNvSpPr>
          <p:nvPr/>
        </p:nvSpPr>
        <p:spPr bwMode="auto">
          <a:xfrm>
            <a:off x="457200" y="1417638"/>
            <a:ext cx="7731125" cy="4894262"/>
          </a:xfrm>
          <a:prstGeom prst="rect">
            <a:avLst/>
          </a:prstGeom>
          <a:noFill/>
          <a:ln w="9525">
            <a:solidFill>
              <a:srgbClr val="008000"/>
            </a:solidFill>
            <a:miter lim="800000"/>
            <a:headEnd/>
            <a:tailEnd/>
          </a:ln>
        </p:spPr>
        <p:txBody>
          <a:bodyPr>
            <a:spAutoFit/>
          </a:bodyPr>
          <a:lstStyle/>
          <a:p>
            <a:pPr marL="342900" indent="-342900">
              <a:buFontTx/>
              <a:buChar char="-"/>
            </a:pPr>
            <a:r>
              <a:rPr lang="es-ES" sz="2400" b="1" dirty="0">
                <a:solidFill>
                  <a:srgbClr val="000000"/>
                </a:solidFill>
                <a:latin typeface="Calibri" pitchFamily="34" charset="0"/>
              </a:rPr>
              <a:t>En Francia existe desde 2005, un </a:t>
            </a:r>
            <a:r>
              <a:rPr lang="es-ES" sz="2400" b="1" u="sng" dirty="0">
                <a:solidFill>
                  <a:srgbClr val="000000"/>
                </a:solidFill>
                <a:latin typeface="Calibri" pitchFamily="34" charset="0"/>
              </a:rPr>
              <a:t>Directorio de Prevención del Fraude</a:t>
            </a:r>
            <a:r>
              <a:rPr lang="es-ES" sz="2400" b="1" dirty="0">
                <a:solidFill>
                  <a:srgbClr val="000000"/>
                </a:solidFill>
                <a:latin typeface="Calibri" pitchFamily="34" charset="0"/>
              </a:rPr>
              <a:t> dentro del sistema sanitario público</a:t>
            </a:r>
          </a:p>
          <a:p>
            <a:pPr marL="342900" indent="-342900">
              <a:buFontTx/>
              <a:buChar char="-"/>
            </a:pPr>
            <a:r>
              <a:rPr lang="es-ES" sz="2400" b="1" dirty="0">
                <a:solidFill>
                  <a:srgbClr val="000000"/>
                </a:solidFill>
                <a:latin typeface="Calibri" pitchFamily="34" charset="0"/>
              </a:rPr>
              <a:t>Solo en el año 2010,  219 sentencias de cárcel, 46.280 días de suspensión del derecho a practicar la medicina; 240 suspensiones permanentes de la licencia para la práctica médica; 217 notificaciones de sanciones financieras por un importe de 45 millones de euros y 361 notificaciones por pagos indebidos con multas que ascienden a un total de de 36 millones de euros</a:t>
            </a:r>
          </a:p>
          <a:p>
            <a:pPr marL="342900" indent="-342900">
              <a:buFontTx/>
              <a:buChar char="-"/>
            </a:pPr>
            <a:r>
              <a:rPr lang="es-ES" sz="2400" b="1" u="sng" dirty="0">
                <a:solidFill>
                  <a:srgbClr val="000000"/>
                </a:solidFill>
                <a:latin typeface="Calibri" pitchFamily="34" charset="0"/>
              </a:rPr>
              <a:t>Una investigación específica destinada a evitar la prescripción injustificada de medicamentos supuso un ahorro de 400 millones de euros</a:t>
            </a:r>
          </a:p>
        </p:txBody>
      </p:sp>
    </p:spTree>
    <p:extLst>
      <p:ext uri="{BB962C8B-B14F-4D97-AF65-F5344CB8AC3E}">
        <p14:creationId xmlns:p14="http://schemas.microsoft.com/office/powerpoint/2010/main" val="113023402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ítulo 2"/>
          <p:cNvSpPr>
            <a:spLocks noGrp="1"/>
          </p:cNvSpPr>
          <p:nvPr>
            <p:ph type="title"/>
          </p:nvPr>
        </p:nvSpPr>
        <p:spPr/>
        <p:txBody>
          <a:bodyPr/>
          <a:lstStyle/>
          <a:p>
            <a:pPr eaLnBrk="1" hangingPunct="1"/>
            <a:r>
              <a:rPr lang="es-ES" smtClean="0"/>
              <a:t>4- SANCIÓN Y RESTITUCIÓN</a:t>
            </a:r>
          </a:p>
        </p:txBody>
      </p:sp>
      <p:pic>
        <p:nvPicPr>
          <p:cNvPr id="150530" name="Imagen 1"/>
          <p:cNvPicPr>
            <a:picLocks noChangeAspect="1"/>
          </p:cNvPicPr>
          <p:nvPr/>
        </p:nvPicPr>
        <p:blipFill>
          <a:blip r:embed="rId2"/>
          <a:srcRect/>
          <a:stretch>
            <a:fillRect/>
          </a:stretch>
        </p:blipFill>
        <p:spPr bwMode="auto">
          <a:xfrm>
            <a:off x="457200" y="1417638"/>
            <a:ext cx="3175000" cy="1778000"/>
          </a:xfrm>
          <a:prstGeom prst="rect">
            <a:avLst/>
          </a:prstGeom>
          <a:noFill/>
          <a:ln w="9525">
            <a:noFill/>
            <a:miter lim="800000"/>
            <a:headEnd/>
            <a:tailEnd/>
          </a:ln>
        </p:spPr>
      </p:pic>
      <p:sp>
        <p:nvSpPr>
          <p:cNvPr id="150531" name="Rectángulo 3"/>
          <p:cNvSpPr>
            <a:spLocks noChangeArrowheads="1"/>
          </p:cNvSpPr>
          <p:nvPr/>
        </p:nvSpPr>
        <p:spPr bwMode="auto">
          <a:xfrm>
            <a:off x="457200" y="3490913"/>
            <a:ext cx="8074025" cy="2862262"/>
          </a:xfrm>
          <a:prstGeom prst="rect">
            <a:avLst/>
          </a:prstGeom>
          <a:noFill/>
          <a:ln w="9525">
            <a:solidFill>
              <a:srgbClr val="008000"/>
            </a:solidFill>
            <a:miter lim="800000"/>
            <a:headEnd/>
            <a:tailEnd/>
          </a:ln>
        </p:spPr>
        <p:txBody>
          <a:bodyPr>
            <a:spAutoFit/>
          </a:bodyPr>
          <a:lstStyle/>
          <a:p>
            <a:pPr marL="285750" indent="-285750">
              <a:buFontTx/>
              <a:buChar char="-"/>
            </a:pPr>
            <a:r>
              <a:rPr lang="es-ES" b="1" dirty="0">
                <a:solidFill>
                  <a:srgbClr val="000000"/>
                </a:solidFill>
                <a:latin typeface="Calibri" pitchFamily="34" charset="0"/>
              </a:rPr>
              <a:t>Desde 2011 funciona un organismo específico dentro de NHS, llamado </a:t>
            </a:r>
            <a:r>
              <a:rPr lang="es-ES" b="1" u="sng" dirty="0" err="1">
                <a:solidFill>
                  <a:srgbClr val="000000"/>
                </a:solidFill>
                <a:latin typeface="Calibri" pitchFamily="34" charset="0"/>
              </a:rPr>
              <a:t>National</a:t>
            </a:r>
            <a:r>
              <a:rPr lang="es-ES" b="1" u="sng" dirty="0">
                <a:solidFill>
                  <a:srgbClr val="000000"/>
                </a:solidFill>
                <a:latin typeface="Calibri" pitchFamily="34" charset="0"/>
              </a:rPr>
              <a:t> </a:t>
            </a:r>
            <a:r>
              <a:rPr lang="es-ES" b="1" u="sng" dirty="0" err="1">
                <a:solidFill>
                  <a:srgbClr val="000000"/>
                </a:solidFill>
                <a:latin typeface="Calibri" pitchFamily="34" charset="0"/>
              </a:rPr>
              <a:t>Health</a:t>
            </a:r>
            <a:r>
              <a:rPr lang="es-ES" b="1" u="sng" dirty="0">
                <a:solidFill>
                  <a:srgbClr val="000000"/>
                </a:solidFill>
                <a:latin typeface="Calibri" pitchFamily="34" charset="0"/>
              </a:rPr>
              <a:t> </a:t>
            </a:r>
            <a:r>
              <a:rPr lang="es-ES" b="1" u="sng" dirty="0" err="1">
                <a:solidFill>
                  <a:srgbClr val="000000"/>
                </a:solidFill>
                <a:latin typeface="Calibri" pitchFamily="34" charset="0"/>
              </a:rPr>
              <a:t>Service</a:t>
            </a:r>
            <a:r>
              <a:rPr lang="es-ES" b="1" u="sng" dirty="0">
                <a:solidFill>
                  <a:srgbClr val="000000"/>
                </a:solidFill>
                <a:latin typeface="Calibri" pitchFamily="34" charset="0"/>
              </a:rPr>
              <a:t> </a:t>
            </a:r>
            <a:r>
              <a:rPr lang="es-ES" b="1" u="sng" dirty="0" err="1">
                <a:solidFill>
                  <a:srgbClr val="000000"/>
                </a:solidFill>
                <a:latin typeface="Calibri" pitchFamily="34" charset="0"/>
              </a:rPr>
              <a:t>Protect</a:t>
            </a:r>
            <a:r>
              <a:rPr lang="es-ES" b="1" dirty="0">
                <a:solidFill>
                  <a:srgbClr val="000000"/>
                </a:solidFill>
                <a:latin typeface="Calibri" pitchFamily="34" charset="0"/>
              </a:rPr>
              <a:t>. </a:t>
            </a:r>
          </a:p>
          <a:p>
            <a:pPr marL="285750" indent="-285750">
              <a:buFontTx/>
              <a:buChar char="-"/>
            </a:pPr>
            <a:r>
              <a:rPr lang="es-ES" b="1" dirty="0">
                <a:solidFill>
                  <a:srgbClr val="000000"/>
                </a:solidFill>
                <a:latin typeface="Calibri" pitchFamily="34" charset="0"/>
              </a:rPr>
              <a:t> Como novedad se ha introducido la NHS </a:t>
            </a:r>
            <a:r>
              <a:rPr lang="es-ES" b="1" dirty="0" err="1">
                <a:solidFill>
                  <a:srgbClr val="000000"/>
                </a:solidFill>
                <a:latin typeface="Calibri" pitchFamily="34" charset="0"/>
              </a:rPr>
              <a:t>Fraud</a:t>
            </a:r>
            <a:r>
              <a:rPr lang="es-ES" b="1" dirty="0">
                <a:solidFill>
                  <a:srgbClr val="000000"/>
                </a:solidFill>
                <a:latin typeface="Calibri" pitchFamily="34" charset="0"/>
              </a:rPr>
              <a:t> and </a:t>
            </a:r>
            <a:r>
              <a:rPr lang="es-ES" b="1" dirty="0" err="1">
                <a:solidFill>
                  <a:srgbClr val="000000"/>
                </a:solidFill>
                <a:latin typeface="Calibri" pitchFamily="34" charset="0"/>
              </a:rPr>
              <a:t>Corruption</a:t>
            </a:r>
            <a:r>
              <a:rPr lang="es-ES" b="1" dirty="0">
                <a:solidFill>
                  <a:srgbClr val="000000"/>
                </a:solidFill>
                <a:latin typeface="Calibri" pitchFamily="34" charset="0"/>
              </a:rPr>
              <a:t> </a:t>
            </a:r>
            <a:r>
              <a:rPr lang="es-ES" b="1" dirty="0" err="1">
                <a:solidFill>
                  <a:srgbClr val="000000"/>
                </a:solidFill>
                <a:latin typeface="Calibri" pitchFamily="34" charset="0"/>
              </a:rPr>
              <a:t>Reporting</a:t>
            </a:r>
            <a:r>
              <a:rPr lang="es-ES" b="1" dirty="0">
                <a:solidFill>
                  <a:srgbClr val="000000"/>
                </a:solidFill>
                <a:latin typeface="Calibri" pitchFamily="34" charset="0"/>
              </a:rPr>
              <a:t> Line, un servicio que permite, mediante una llamada telefónica y respetando el anonimato si lo desea, informar de sospechas de fraude.  </a:t>
            </a:r>
          </a:p>
          <a:p>
            <a:pPr marL="285750" indent="-285750">
              <a:buFontTx/>
              <a:buChar char="-"/>
            </a:pPr>
            <a:r>
              <a:rPr lang="es-ES" b="1" dirty="0">
                <a:solidFill>
                  <a:srgbClr val="000000"/>
                </a:solidFill>
                <a:latin typeface="Calibri" pitchFamily="34" charset="0"/>
              </a:rPr>
              <a:t>Durante los años 2011-2012, han sido devueltos al NHS pagos ilícitos que suman 2,7 millones de libras esterlinas y se ha recaudado en forma de multas unos 172.360 libras. </a:t>
            </a:r>
            <a:r>
              <a:rPr lang="es-ES" b="1" u="sng" dirty="0">
                <a:solidFill>
                  <a:srgbClr val="000000"/>
                </a:solidFill>
                <a:latin typeface="Calibri" pitchFamily="34" charset="0"/>
              </a:rPr>
              <a:t>Se calcula que la actividad antifraude ha conseguido evitar un sobrecosto de hasta 3,6 millones de libras</a:t>
            </a:r>
            <a:r>
              <a:rPr lang="es-ES" b="1" dirty="0">
                <a:solidFill>
                  <a:srgbClr val="000000"/>
                </a:solidFill>
                <a:latin typeface="Calibri" pitchFamily="34" charset="0"/>
              </a:rPr>
              <a:t>. La línea telefónica recibió 959 denuncias de las que el 80% fueron investigadas. </a:t>
            </a:r>
          </a:p>
        </p:txBody>
      </p:sp>
    </p:spTree>
    <p:extLst>
      <p:ext uri="{BB962C8B-B14F-4D97-AF65-F5344CB8AC3E}">
        <p14:creationId xmlns:p14="http://schemas.microsoft.com/office/powerpoint/2010/main" val="1974348024"/>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ítulo 2"/>
          <p:cNvSpPr>
            <a:spLocks noGrp="1"/>
          </p:cNvSpPr>
          <p:nvPr>
            <p:ph type="title"/>
          </p:nvPr>
        </p:nvSpPr>
        <p:spPr/>
        <p:txBody>
          <a:bodyPr/>
          <a:lstStyle/>
          <a:p>
            <a:pPr eaLnBrk="1" hangingPunct="1"/>
            <a:r>
              <a:rPr lang="es-ES" smtClean="0"/>
              <a:t>4- SANCIÓN Y RESTITUCIÓN</a:t>
            </a:r>
          </a:p>
        </p:txBody>
      </p:sp>
      <p:sp>
        <p:nvSpPr>
          <p:cNvPr id="151554" name="Rectángulo 3"/>
          <p:cNvSpPr>
            <a:spLocks noChangeArrowheads="1"/>
          </p:cNvSpPr>
          <p:nvPr/>
        </p:nvSpPr>
        <p:spPr bwMode="auto">
          <a:xfrm>
            <a:off x="457200" y="2890838"/>
            <a:ext cx="8074025" cy="1200150"/>
          </a:xfrm>
          <a:prstGeom prst="rect">
            <a:avLst/>
          </a:prstGeom>
          <a:noFill/>
          <a:ln w="9525">
            <a:solidFill>
              <a:srgbClr val="008000"/>
            </a:solidFill>
            <a:miter lim="800000"/>
            <a:headEnd/>
            <a:tailEnd/>
          </a:ln>
        </p:spPr>
        <p:txBody>
          <a:bodyPr>
            <a:spAutoFit/>
          </a:bodyPr>
          <a:lstStyle/>
          <a:p>
            <a:pPr marL="285750" indent="-285750">
              <a:buFontTx/>
              <a:buChar char="-"/>
            </a:pPr>
            <a:r>
              <a:rPr lang="es-ES" b="1" dirty="0">
                <a:solidFill>
                  <a:srgbClr val="000000"/>
                </a:solidFill>
                <a:latin typeface="Calibri" pitchFamily="34" charset="0"/>
              </a:rPr>
              <a:t>En el año 2009 se inició la </a:t>
            </a:r>
            <a:r>
              <a:rPr lang="es-ES" b="1" u="sng" dirty="0" err="1">
                <a:solidFill>
                  <a:srgbClr val="000000"/>
                </a:solidFill>
                <a:latin typeface="Calibri" pitchFamily="34" charset="0"/>
              </a:rPr>
              <a:t>Health</a:t>
            </a:r>
            <a:r>
              <a:rPr lang="es-ES" b="1" u="sng" dirty="0">
                <a:solidFill>
                  <a:srgbClr val="000000"/>
                </a:solidFill>
                <a:latin typeface="Calibri" pitchFamily="34" charset="0"/>
              </a:rPr>
              <a:t> </a:t>
            </a:r>
            <a:r>
              <a:rPr lang="es-ES" b="1" u="sng" dirty="0" err="1">
                <a:solidFill>
                  <a:srgbClr val="000000"/>
                </a:solidFill>
                <a:latin typeface="Calibri" pitchFamily="34" charset="0"/>
              </a:rPr>
              <a:t>Care</a:t>
            </a:r>
            <a:r>
              <a:rPr lang="es-ES" b="1" u="sng" dirty="0">
                <a:solidFill>
                  <a:srgbClr val="000000"/>
                </a:solidFill>
                <a:latin typeface="Calibri" pitchFamily="34" charset="0"/>
              </a:rPr>
              <a:t> </a:t>
            </a:r>
            <a:r>
              <a:rPr lang="es-ES" b="1" u="sng" dirty="0" err="1">
                <a:solidFill>
                  <a:srgbClr val="000000"/>
                </a:solidFill>
                <a:latin typeface="Calibri" pitchFamily="34" charset="0"/>
              </a:rPr>
              <a:t>Fraud</a:t>
            </a:r>
            <a:r>
              <a:rPr lang="es-ES" b="1" u="sng" dirty="0">
                <a:solidFill>
                  <a:srgbClr val="000000"/>
                </a:solidFill>
                <a:latin typeface="Calibri" pitchFamily="34" charset="0"/>
              </a:rPr>
              <a:t> </a:t>
            </a:r>
            <a:r>
              <a:rPr lang="es-ES" b="1" u="sng" dirty="0" err="1">
                <a:solidFill>
                  <a:srgbClr val="000000"/>
                </a:solidFill>
                <a:latin typeface="Calibri" pitchFamily="34" charset="0"/>
              </a:rPr>
              <a:t>Prevention</a:t>
            </a:r>
            <a:r>
              <a:rPr lang="es-ES" b="1" u="sng" dirty="0">
                <a:solidFill>
                  <a:srgbClr val="000000"/>
                </a:solidFill>
                <a:latin typeface="Calibri" pitchFamily="34" charset="0"/>
              </a:rPr>
              <a:t> and </a:t>
            </a:r>
            <a:r>
              <a:rPr lang="es-ES" b="1" u="sng" dirty="0" err="1">
                <a:solidFill>
                  <a:srgbClr val="000000"/>
                </a:solidFill>
                <a:latin typeface="Calibri" pitchFamily="34" charset="0"/>
              </a:rPr>
              <a:t>Enforcement</a:t>
            </a:r>
            <a:r>
              <a:rPr lang="es-ES" b="1" u="sng" dirty="0">
                <a:solidFill>
                  <a:srgbClr val="000000"/>
                </a:solidFill>
                <a:latin typeface="Calibri" pitchFamily="34" charset="0"/>
              </a:rPr>
              <a:t> </a:t>
            </a:r>
            <a:r>
              <a:rPr lang="es-ES" b="1" u="sng" dirty="0" err="1">
                <a:solidFill>
                  <a:srgbClr val="000000"/>
                </a:solidFill>
                <a:latin typeface="Calibri" pitchFamily="34" charset="0"/>
              </a:rPr>
              <a:t>Action</a:t>
            </a:r>
            <a:r>
              <a:rPr lang="es-ES" b="1" u="sng" dirty="0">
                <a:solidFill>
                  <a:srgbClr val="000000"/>
                </a:solidFill>
                <a:latin typeface="Calibri" pitchFamily="34" charset="0"/>
              </a:rPr>
              <a:t> </a:t>
            </a:r>
            <a:r>
              <a:rPr lang="es-ES" b="1" u="sng" dirty="0" err="1">
                <a:solidFill>
                  <a:srgbClr val="000000"/>
                </a:solidFill>
                <a:latin typeface="Calibri" pitchFamily="34" charset="0"/>
              </a:rPr>
              <a:t>Team</a:t>
            </a:r>
            <a:r>
              <a:rPr lang="es-ES" b="1" dirty="0">
                <a:solidFill>
                  <a:srgbClr val="000000"/>
                </a:solidFill>
                <a:latin typeface="Calibri" pitchFamily="34" charset="0"/>
              </a:rPr>
              <a:t>, de máximo nivel político. Para entender la relevancia, es como si en España, la iniciativa contra el fraude y la corrupción dentro del sistema de salud estuviera liderada por el fiscal general del Estado y el ministro de sanidad</a:t>
            </a:r>
          </a:p>
        </p:txBody>
      </p:sp>
      <p:pic>
        <p:nvPicPr>
          <p:cNvPr id="151555" name="Imagen 4"/>
          <p:cNvPicPr>
            <a:picLocks noChangeAspect="1"/>
          </p:cNvPicPr>
          <p:nvPr/>
        </p:nvPicPr>
        <p:blipFill>
          <a:blip r:embed="rId2"/>
          <a:srcRect/>
          <a:stretch>
            <a:fillRect/>
          </a:stretch>
        </p:blipFill>
        <p:spPr bwMode="auto">
          <a:xfrm>
            <a:off x="457200" y="1417638"/>
            <a:ext cx="6181725" cy="1136650"/>
          </a:xfrm>
          <a:prstGeom prst="rect">
            <a:avLst/>
          </a:prstGeom>
          <a:noFill/>
          <a:ln w="9525">
            <a:noFill/>
            <a:miter lim="800000"/>
            <a:headEnd/>
            <a:tailEnd/>
          </a:ln>
        </p:spPr>
      </p:pic>
      <p:sp>
        <p:nvSpPr>
          <p:cNvPr id="151556" name="Rectángulo 8"/>
          <p:cNvSpPr>
            <a:spLocks noChangeArrowheads="1"/>
          </p:cNvSpPr>
          <p:nvPr/>
        </p:nvSpPr>
        <p:spPr bwMode="auto">
          <a:xfrm>
            <a:off x="457200" y="4529138"/>
            <a:ext cx="7731125" cy="1631950"/>
          </a:xfrm>
          <a:prstGeom prst="rect">
            <a:avLst/>
          </a:prstGeom>
          <a:noFill/>
          <a:ln w="9525">
            <a:solidFill>
              <a:srgbClr val="008000"/>
            </a:solidFill>
            <a:miter lim="800000"/>
            <a:headEnd/>
            <a:tailEnd/>
          </a:ln>
        </p:spPr>
        <p:txBody>
          <a:bodyPr>
            <a:spAutoFit/>
          </a:bodyPr>
          <a:lstStyle/>
          <a:p>
            <a:pPr marL="342900" indent="-342900">
              <a:buFontTx/>
              <a:buChar char="-"/>
            </a:pPr>
            <a:r>
              <a:rPr lang="es-ES" sz="2000" b="1" dirty="0">
                <a:solidFill>
                  <a:srgbClr val="000000"/>
                </a:solidFill>
                <a:latin typeface="Calibri" pitchFamily="34" charset="0"/>
              </a:rPr>
              <a:t>En Bélgica existe desde 2004 una política proactiva de lucha contra el fraude en el sistema de salud dirigido por el </a:t>
            </a:r>
            <a:r>
              <a:rPr lang="es-ES" sz="2000" b="1" u="sng" dirty="0">
                <a:solidFill>
                  <a:srgbClr val="000000"/>
                </a:solidFill>
                <a:latin typeface="Calibri" pitchFamily="34" charset="0"/>
              </a:rPr>
              <a:t>Departamento de Evaluación y Control Médico</a:t>
            </a:r>
            <a:r>
              <a:rPr lang="es-ES" sz="2000" b="1" dirty="0">
                <a:solidFill>
                  <a:srgbClr val="000000"/>
                </a:solidFill>
                <a:latin typeface="Calibri" pitchFamily="34" charset="0"/>
              </a:rPr>
              <a:t>  (DGEC)</a:t>
            </a:r>
          </a:p>
          <a:p>
            <a:pPr marL="342900" indent="-342900">
              <a:buFontTx/>
              <a:buChar char="-"/>
            </a:pPr>
            <a:r>
              <a:rPr lang="es-ES" sz="2000" b="1" dirty="0">
                <a:solidFill>
                  <a:srgbClr val="000000"/>
                </a:solidFill>
                <a:latin typeface="Calibri" pitchFamily="34" charset="0"/>
              </a:rPr>
              <a:t>Se recuperan unos 4,5 millones de euros al año y otros 1,5 millones de euros en forma de multas administrativas</a:t>
            </a:r>
          </a:p>
        </p:txBody>
      </p:sp>
    </p:spTree>
    <p:extLst>
      <p:ext uri="{BB962C8B-B14F-4D97-AF65-F5344CB8AC3E}">
        <p14:creationId xmlns:p14="http://schemas.microsoft.com/office/powerpoint/2010/main" val="167821735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258937" y="1492749"/>
            <a:ext cx="6960357" cy="5220268"/>
          </a:xfrm>
          <a:prstGeom prst="rect">
            <a:avLst/>
          </a:prstGeom>
        </p:spPr>
      </p:pic>
      <p:sp>
        <p:nvSpPr>
          <p:cNvPr id="2" name="Flecha derecha 1"/>
          <p:cNvSpPr/>
          <p:nvPr/>
        </p:nvSpPr>
        <p:spPr>
          <a:xfrm>
            <a:off x="267383" y="233937"/>
            <a:ext cx="6105285" cy="120311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smtClean="0"/>
              <a:t>ENSAYOS CLÍNICOS DE SIEMBRA</a:t>
            </a:r>
            <a:endParaRPr lang="es-ES" sz="2800" b="1" dirty="0"/>
          </a:p>
        </p:txBody>
      </p:sp>
    </p:spTree>
    <p:extLst>
      <p:ext uri="{BB962C8B-B14F-4D97-AF65-F5344CB8AC3E}">
        <p14:creationId xmlns:p14="http://schemas.microsoft.com/office/powerpoint/2010/main" val="205324242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Imagen 2" descr="Imagen 2"/>
          <p:cNvPicPr>
            <a:picLocks noChangeAspect="1"/>
          </p:cNvPicPr>
          <p:nvPr/>
        </p:nvPicPr>
        <p:blipFill>
          <a:blip r:embed="rId2">
            <a:extLst/>
          </a:blip>
          <a:stretch>
            <a:fillRect/>
          </a:stretch>
        </p:blipFill>
        <p:spPr>
          <a:xfrm>
            <a:off x="2925763" y="914400"/>
            <a:ext cx="5110163" cy="1400175"/>
          </a:xfrm>
          <a:prstGeom prst="rect">
            <a:avLst/>
          </a:prstGeom>
          <a:ln w="12700">
            <a:miter lim="400000"/>
          </a:ln>
          <a:effectLst>
            <a:outerShdw blurRad="292100" dist="139700" dir="2700000" rotWithShape="0">
              <a:srgbClr val="333333">
                <a:alpha val="64999"/>
              </a:srgbClr>
            </a:outerShdw>
          </a:effectLst>
        </p:spPr>
      </p:pic>
      <p:pic>
        <p:nvPicPr>
          <p:cNvPr id="311" name="Imagen 2" descr="Imagen 2"/>
          <p:cNvPicPr>
            <a:picLocks noChangeAspect="1"/>
          </p:cNvPicPr>
          <p:nvPr/>
        </p:nvPicPr>
        <p:blipFill>
          <a:blip r:embed="rId3">
            <a:extLst/>
          </a:blip>
          <a:stretch>
            <a:fillRect/>
          </a:stretch>
        </p:blipFill>
        <p:spPr>
          <a:xfrm>
            <a:off x="5715000" y="2665413"/>
            <a:ext cx="2633664" cy="1454151"/>
          </a:xfrm>
          <a:prstGeom prst="rect">
            <a:avLst/>
          </a:prstGeom>
          <a:ln w="12700">
            <a:miter lim="400000"/>
          </a:ln>
        </p:spPr>
      </p:pic>
      <p:grpSp>
        <p:nvGrpSpPr>
          <p:cNvPr id="314" name="Rectangle 3"/>
          <p:cNvGrpSpPr/>
          <p:nvPr/>
        </p:nvGrpSpPr>
        <p:grpSpPr>
          <a:xfrm>
            <a:off x="106362" y="2478088"/>
            <a:ext cx="4667251" cy="3459989"/>
            <a:chOff x="0" y="0"/>
            <a:chExt cx="4667250" cy="3459988"/>
          </a:xfrm>
        </p:grpSpPr>
        <p:sp>
          <p:nvSpPr>
            <p:cNvPr id="312" name="Rectángulo"/>
            <p:cNvSpPr/>
            <p:nvPr/>
          </p:nvSpPr>
          <p:spPr>
            <a:xfrm>
              <a:off x="0" y="0"/>
              <a:ext cx="4667250" cy="3400425"/>
            </a:xfrm>
            <a:prstGeom prst="rect">
              <a:avLst/>
            </a:prstGeom>
            <a:noFill/>
            <a:ln w="9525" cap="flat">
              <a:solidFill>
                <a:srgbClr val="000000"/>
              </a:solidFill>
              <a:prstDash val="solid"/>
              <a:miter lim="800000"/>
            </a:ln>
            <a:effectLst/>
          </p:spPr>
          <p:txBody>
            <a:bodyPr wrap="square" lIns="45719" tIns="45719" rIns="45719" bIns="45719" numCol="1" anchor="t">
              <a:noAutofit/>
            </a:bodyPr>
            <a:lstStyle/>
            <a:p>
              <a:pPr defTabSz="914400">
                <a:lnSpc>
                  <a:spcPct val="80000"/>
                </a:lnSpc>
                <a:spcBef>
                  <a:spcPts val="500"/>
                </a:spcBef>
                <a:defRPr sz="2400"/>
              </a:pPr>
              <a:endParaRPr/>
            </a:p>
          </p:txBody>
        </p:sp>
        <p:sp>
          <p:nvSpPr>
            <p:cNvPr id="313" name="La revolución tecno-científica ha modificado:…"/>
            <p:cNvSpPr txBox="1"/>
            <p:nvPr/>
          </p:nvSpPr>
          <p:spPr>
            <a:xfrm>
              <a:off x="0" y="0"/>
              <a:ext cx="4667250" cy="34599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marL="1035050" lvl="1" indent="-577850" defTabSz="914400">
                <a:lnSpc>
                  <a:spcPct val="80000"/>
                </a:lnSpc>
                <a:spcBef>
                  <a:spcPts val="500"/>
                </a:spcBef>
                <a:buSzPct val="100000"/>
                <a:buFont typeface="Arial"/>
                <a:buChar char="–"/>
                <a:defRPr sz="2800"/>
              </a:pPr>
              <a:endParaRPr/>
            </a:p>
            <a:p>
              <a:pPr marL="342900" indent="-342900" defTabSz="914400">
                <a:lnSpc>
                  <a:spcPct val="80000"/>
                </a:lnSpc>
                <a:spcBef>
                  <a:spcPts val="700"/>
                </a:spcBef>
                <a:buSzPct val="100000"/>
                <a:buFont typeface="Arial"/>
                <a:buChar char="•"/>
                <a:defRPr sz="3200"/>
              </a:pPr>
              <a:r>
                <a:t>La </a:t>
              </a:r>
              <a:r>
                <a:rPr b="1"/>
                <a:t>revolución tecno-científica</a:t>
              </a:r>
              <a:r>
                <a:t> ha modificado:</a:t>
              </a:r>
              <a:endParaRPr sz="2400"/>
            </a:p>
            <a:p>
              <a:pPr marL="1035050" lvl="1" indent="-577850" defTabSz="914400">
                <a:lnSpc>
                  <a:spcPct val="80000"/>
                </a:lnSpc>
                <a:spcBef>
                  <a:spcPts val="600"/>
                </a:spcBef>
                <a:buSzPct val="100000"/>
                <a:buFont typeface="Arial"/>
                <a:buChar char="–"/>
                <a:defRPr sz="2800"/>
              </a:pPr>
              <a:r>
                <a:t>objetivos de la ciencia, </a:t>
              </a:r>
              <a:endParaRPr sz="2400"/>
            </a:p>
            <a:p>
              <a:pPr marL="1035050" lvl="1" indent="-577850" defTabSz="914400">
                <a:lnSpc>
                  <a:spcPct val="80000"/>
                </a:lnSpc>
                <a:spcBef>
                  <a:spcPts val="600"/>
                </a:spcBef>
                <a:buSzPct val="100000"/>
                <a:buFont typeface="Arial"/>
                <a:buChar char="–"/>
                <a:defRPr sz="2800"/>
              </a:pPr>
              <a:r>
                <a:t>modos de organización de la investigación </a:t>
              </a:r>
              <a:endParaRPr sz="2400"/>
            </a:p>
            <a:p>
              <a:pPr marL="1035050" lvl="1" indent="-577850" defTabSz="914400">
                <a:lnSpc>
                  <a:spcPct val="80000"/>
                </a:lnSpc>
                <a:spcBef>
                  <a:spcPts val="600"/>
                </a:spcBef>
                <a:buSzPct val="100000"/>
                <a:buFont typeface="Arial"/>
                <a:buChar char="–"/>
                <a:defRPr sz="2800"/>
              </a:pPr>
              <a:r>
                <a:t>criterios de valoración de los resultados</a:t>
              </a:r>
            </a:p>
          </p:txBody>
        </p:sp>
      </p:grpSp>
      <p:sp>
        <p:nvSpPr>
          <p:cNvPr id="315" name="CuadroTexto 1"/>
          <p:cNvSpPr txBox="1"/>
          <p:nvPr/>
        </p:nvSpPr>
        <p:spPr>
          <a:xfrm>
            <a:off x="3602037" y="219075"/>
            <a:ext cx="5024438" cy="469265"/>
          </a:xfrm>
          <a:prstGeom prst="rect">
            <a:avLst/>
          </a:prstGeom>
          <a:ln>
            <a:solidFill>
              <a:srgbClr val="000000"/>
            </a:solidFill>
            <a:miter/>
          </a:ln>
          <a:extLst>
            <a:ext uri="{C572A759-6A51-4108-AA02-DFA0A04FC94B}">
              <ma14:wrappingTextBoxFlag xmlns:ma14="http://schemas.microsoft.com/office/mac/drawingml/2011/main" val="1"/>
            </a:ext>
          </a:extLst>
        </p:spPr>
        <p:txBody>
          <a:bodyPr lIns="45719" rIns="45719">
            <a:spAutoFit/>
          </a:bodyPr>
          <a:lstStyle>
            <a:lvl1pPr>
              <a:defRPr sz="2400"/>
            </a:lvl1pPr>
          </a:lstStyle>
          <a:p>
            <a:r>
              <a:t>La revolución tecnocientífica: 1980-</a:t>
            </a:r>
          </a:p>
        </p:txBody>
      </p:sp>
      <p:sp>
        <p:nvSpPr>
          <p:cNvPr id="316" name="CuadroTexto 1"/>
          <p:cNvSpPr txBox="1"/>
          <p:nvPr/>
        </p:nvSpPr>
        <p:spPr>
          <a:xfrm>
            <a:off x="4576762" y="4352925"/>
            <a:ext cx="4443413" cy="1942465"/>
          </a:xfrm>
          <a:prstGeom prst="rect">
            <a:avLst/>
          </a:prstGeom>
          <a:solidFill>
            <a:srgbClr val="BFBFBF"/>
          </a:solidFill>
          <a:ln>
            <a:solidFill>
              <a:srgbClr val="000000"/>
            </a:solidFill>
            <a:miter/>
          </a:ln>
          <a:extLst>
            <a:ext uri="{C572A759-6A51-4108-AA02-DFA0A04FC94B}">
              <ma14:wrappingTextBoxFlag xmlns:ma14="http://schemas.microsoft.com/office/mac/drawingml/2011/main" val="1"/>
            </a:ext>
          </a:extLst>
        </p:spPr>
        <p:txBody>
          <a:bodyPr lIns="45719" rIns="45719">
            <a:spAutoFit/>
          </a:bodyPr>
          <a:lstStyle>
            <a:lvl1pPr>
              <a:defRPr sz="2400"/>
            </a:lvl1pPr>
          </a:lstStyle>
          <a:p>
            <a:r>
              <a:t>“Con la llegada de la tecnociencia los valores más característicos del capitalismo entraron en el núcleo mismo de la actividad científico-tecnológica (Echevarría, pag 65) </a:t>
            </a:r>
          </a:p>
        </p:txBody>
      </p:sp>
      <p:grpSp>
        <p:nvGrpSpPr>
          <p:cNvPr id="319" name="Imagen 1"/>
          <p:cNvGrpSpPr/>
          <p:nvPr/>
        </p:nvGrpSpPr>
        <p:grpSpPr>
          <a:xfrm>
            <a:off x="209987" y="28766"/>
            <a:ext cx="1992234" cy="2920785"/>
            <a:chOff x="0" y="0"/>
            <a:chExt cx="1992232" cy="2920784"/>
          </a:xfrm>
        </p:grpSpPr>
        <p:pic>
          <p:nvPicPr>
            <p:cNvPr id="318" name="Imagen 1" descr="Imagen 1"/>
            <p:cNvPicPr>
              <a:picLocks noChangeAspect="1"/>
            </p:cNvPicPr>
            <p:nvPr/>
          </p:nvPicPr>
          <p:blipFill>
            <a:blip r:embed="rId4">
              <a:extLst/>
            </a:blip>
            <a:stretch>
              <a:fillRect/>
            </a:stretch>
          </p:blipFill>
          <p:spPr>
            <a:xfrm>
              <a:off x="215900" y="139700"/>
              <a:ext cx="1560433" cy="2361985"/>
            </a:xfrm>
            <a:prstGeom prst="rect">
              <a:avLst/>
            </a:prstGeom>
            <a:ln>
              <a:noFill/>
            </a:ln>
            <a:effectLst/>
          </p:spPr>
        </p:pic>
        <p:pic>
          <p:nvPicPr>
            <p:cNvPr id="317" name="Imagen 1" descr="Imagen 1"/>
            <p:cNvPicPr>
              <a:picLocks/>
            </p:cNvPicPr>
            <p:nvPr/>
          </p:nvPicPr>
          <p:blipFill>
            <a:blip r:embed="rId5">
              <a:extLst/>
            </a:blip>
            <a:stretch>
              <a:fillRect/>
            </a:stretch>
          </p:blipFill>
          <p:spPr>
            <a:xfrm>
              <a:off x="-1" y="0"/>
              <a:ext cx="1992234" cy="2920785"/>
            </a:xfrm>
            <a:prstGeom prst="rect">
              <a:avLst/>
            </a:prstGeom>
            <a:effectLst/>
          </p:spPr>
        </p:pic>
      </p:grpSp>
    </p:spTree>
    <p:extLst>
      <p:ext uri="{BB962C8B-B14F-4D97-AF65-F5344CB8AC3E}">
        <p14:creationId xmlns:p14="http://schemas.microsoft.com/office/powerpoint/2010/main" val="2652565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aptura de pantalla 2018-10-21 a las 12.08.3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575488"/>
            <a:ext cx="5905500" cy="2025599"/>
          </a:xfrm>
          <a:prstGeom prst="rect">
            <a:avLst/>
          </a:prstGeom>
        </p:spPr>
      </p:pic>
      <p:pic>
        <p:nvPicPr>
          <p:cNvPr id="6" name="Imagen 5" descr="Captura de pantalla 2018-10-21 a las 12.10.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911" y="0"/>
            <a:ext cx="3082026" cy="6858000"/>
          </a:xfrm>
          <a:prstGeom prst="rect">
            <a:avLst/>
          </a:prstGeom>
        </p:spPr>
      </p:pic>
      <p:sp>
        <p:nvSpPr>
          <p:cNvPr id="4" name="Flecha derecha 3"/>
          <p:cNvSpPr/>
          <p:nvPr/>
        </p:nvSpPr>
        <p:spPr>
          <a:xfrm>
            <a:off x="70211" y="241522"/>
            <a:ext cx="6105285" cy="150744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smtClean="0"/>
              <a:t>LÍDERES DE OPINIÓN </a:t>
            </a:r>
            <a:endParaRPr lang="es-ES" sz="2800" b="1" dirty="0"/>
          </a:p>
        </p:txBody>
      </p:sp>
    </p:spTree>
    <p:extLst>
      <p:ext uri="{BB962C8B-B14F-4D97-AF65-F5344CB8AC3E}">
        <p14:creationId xmlns:p14="http://schemas.microsoft.com/office/powerpoint/2010/main" val="3165456048"/>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echa derecha 3"/>
          <p:cNvSpPr/>
          <p:nvPr/>
        </p:nvSpPr>
        <p:spPr>
          <a:xfrm>
            <a:off x="345369" y="241522"/>
            <a:ext cx="6105285" cy="150744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smtClean="0"/>
              <a:t>LÍDERES DE OPINIÓN </a:t>
            </a:r>
            <a:endParaRPr lang="es-ES" sz="2800" b="1" dirty="0"/>
          </a:p>
        </p:txBody>
      </p:sp>
      <p:sp>
        <p:nvSpPr>
          <p:cNvPr id="5" name="Rectángulo 4"/>
          <p:cNvSpPr/>
          <p:nvPr/>
        </p:nvSpPr>
        <p:spPr>
          <a:xfrm>
            <a:off x="4164654" y="1970199"/>
            <a:ext cx="4572000" cy="646331"/>
          </a:xfrm>
          <a:prstGeom prst="rect">
            <a:avLst/>
          </a:prstGeom>
          <a:ln>
            <a:solidFill>
              <a:schemeClr val="tx1"/>
            </a:solidFill>
          </a:ln>
        </p:spPr>
        <p:txBody>
          <a:bodyPr>
            <a:spAutoFit/>
          </a:bodyPr>
          <a:lstStyle/>
          <a:p>
            <a:r>
              <a:rPr lang="es-ES" dirty="0" smtClean="0"/>
              <a:t>25% de los expertos de la FDA tenían conflictos de interés  (1/5 no los habían declarado)</a:t>
            </a:r>
            <a:endParaRPr lang="es-ES" dirty="0"/>
          </a:p>
        </p:txBody>
      </p:sp>
      <p:pic>
        <p:nvPicPr>
          <p:cNvPr id="7" name="Imagen 6" descr="Captura de pantalla 2018-10-24 a la(s) 6.13.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64" y="1689101"/>
            <a:ext cx="3979333" cy="1508257"/>
          </a:xfrm>
          <a:prstGeom prst="rect">
            <a:avLst/>
          </a:prstGeom>
        </p:spPr>
      </p:pic>
    </p:spTree>
    <p:extLst>
      <p:ext uri="{BB962C8B-B14F-4D97-AF65-F5344CB8AC3E}">
        <p14:creationId xmlns:p14="http://schemas.microsoft.com/office/powerpoint/2010/main" val="3471864073"/>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echa derecha 3"/>
          <p:cNvSpPr/>
          <p:nvPr/>
        </p:nvSpPr>
        <p:spPr>
          <a:xfrm>
            <a:off x="345369" y="241522"/>
            <a:ext cx="6105285" cy="150744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smtClean="0"/>
              <a:t>LÍDERES DE OPINIÓN </a:t>
            </a:r>
            <a:endParaRPr lang="es-ES" sz="2800" b="1" dirty="0"/>
          </a:p>
        </p:txBody>
      </p:sp>
      <p:sp>
        <p:nvSpPr>
          <p:cNvPr id="5" name="Rectángulo 4"/>
          <p:cNvSpPr/>
          <p:nvPr/>
        </p:nvSpPr>
        <p:spPr>
          <a:xfrm>
            <a:off x="4164654" y="1970199"/>
            <a:ext cx="4572000" cy="646331"/>
          </a:xfrm>
          <a:prstGeom prst="rect">
            <a:avLst/>
          </a:prstGeom>
          <a:ln>
            <a:solidFill>
              <a:schemeClr val="tx1"/>
            </a:solidFill>
          </a:ln>
        </p:spPr>
        <p:txBody>
          <a:bodyPr>
            <a:spAutoFit/>
          </a:bodyPr>
          <a:lstStyle/>
          <a:p>
            <a:r>
              <a:rPr lang="es-ES" dirty="0" smtClean="0"/>
              <a:t>25% de los expertos de la FDA tenían conflictos de interés  (1/5 no los habían declarado)</a:t>
            </a:r>
            <a:endParaRPr lang="es-ES" dirty="0"/>
          </a:p>
        </p:txBody>
      </p:sp>
      <p:pic>
        <p:nvPicPr>
          <p:cNvPr id="7" name="Imagen 6" descr="Captura de pantalla 2018-10-24 a la(s) 6.13.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64" y="1689101"/>
            <a:ext cx="3979333" cy="1508257"/>
          </a:xfrm>
          <a:prstGeom prst="rect">
            <a:avLst/>
          </a:prstGeom>
        </p:spPr>
      </p:pic>
      <p:pic>
        <p:nvPicPr>
          <p:cNvPr id="6" name="Imagen 5" descr="Captura de pantalla 2018-10-24 a la(s) 6.20.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320" y="3187040"/>
            <a:ext cx="5122334" cy="2225276"/>
          </a:xfrm>
          <a:prstGeom prst="rect">
            <a:avLst/>
          </a:prstGeom>
          <a:ln>
            <a:solidFill>
              <a:srgbClr val="000000"/>
            </a:solidFill>
          </a:ln>
        </p:spPr>
      </p:pic>
      <p:sp>
        <p:nvSpPr>
          <p:cNvPr id="8" name="Rectángulo 7"/>
          <p:cNvSpPr/>
          <p:nvPr/>
        </p:nvSpPr>
        <p:spPr>
          <a:xfrm>
            <a:off x="423332" y="5451564"/>
            <a:ext cx="6752167" cy="1569660"/>
          </a:xfrm>
          <a:prstGeom prst="rect">
            <a:avLst/>
          </a:prstGeom>
        </p:spPr>
        <p:txBody>
          <a:bodyPr wrap="square">
            <a:spAutoFit/>
          </a:bodyPr>
          <a:lstStyle/>
          <a:p>
            <a:r>
              <a:rPr lang="es-ES" sz="2400" dirty="0" smtClean="0"/>
              <a:t>Los expertos con conflictos de interés apoyaron la aprobación del medicamento con 6 veces más frecuencia que los que no los tenían </a:t>
            </a:r>
            <a:endParaRPr lang="es-ES" sz="2400" dirty="0"/>
          </a:p>
          <a:p>
            <a:endParaRPr lang="es-ES" sz="2400" dirty="0"/>
          </a:p>
        </p:txBody>
      </p:sp>
    </p:spTree>
    <p:extLst>
      <p:ext uri="{BB962C8B-B14F-4D97-AF65-F5344CB8AC3E}">
        <p14:creationId xmlns:p14="http://schemas.microsoft.com/office/powerpoint/2010/main" val="388618106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echa derecha 4"/>
          <p:cNvSpPr/>
          <p:nvPr/>
        </p:nvSpPr>
        <p:spPr>
          <a:xfrm>
            <a:off x="512486" y="97198"/>
            <a:ext cx="6161813" cy="1474644"/>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smtClean="0"/>
              <a:t>GUÍAS DE PRÁCTICA CLÍNICA</a:t>
            </a:r>
            <a:endParaRPr lang="es-ES" sz="2800" b="1" dirty="0"/>
          </a:p>
        </p:txBody>
      </p:sp>
      <p:pic>
        <p:nvPicPr>
          <p:cNvPr id="6" name="Imagen 5"/>
          <p:cNvPicPr>
            <a:picLocks noChangeAspect="1"/>
          </p:cNvPicPr>
          <p:nvPr/>
        </p:nvPicPr>
        <p:blipFill>
          <a:blip r:embed="rId2"/>
          <a:stretch>
            <a:fillRect/>
          </a:stretch>
        </p:blipFill>
        <p:spPr>
          <a:xfrm>
            <a:off x="256445" y="1725201"/>
            <a:ext cx="7339485" cy="2514798"/>
          </a:xfrm>
          <a:prstGeom prst="rect">
            <a:avLst/>
          </a:prstGeom>
          <a:ln>
            <a:solidFill>
              <a:srgbClr val="000000"/>
            </a:solidFill>
          </a:ln>
        </p:spPr>
      </p:pic>
      <p:sp>
        <p:nvSpPr>
          <p:cNvPr id="2" name="CuadroTexto 1"/>
          <p:cNvSpPr txBox="1"/>
          <p:nvPr/>
        </p:nvSpPr>
        <p:spPr>
          <a:xfrm>
            <a:off x="256445" y="4476565"/>
            <a:ext cx="8728805" cy="2308324"/>
          </a:xfrm>
          <a:prstGeom prst="rect">
            <a:avLst/>
          </a:prstGeom>
          <a:noFill/>
        </p:spPr>
        <p:txBody>
          <a:bodyPr wrap="square" rtlCol="0">
            <a:spAutoFit/>
          </a:bodyPr>
          <a:lstStyle/>
          <a:p>
            <a:r>
              <a:rPr lang="es-ES" sz="3600" dirty="0" smtClean="0"/>
              <a:t>El 80% de los oncólogos participantes en los paneles de expertos tienen conflictos de interés relevantes con la industria farmacéutica</a:t>
            </a:r>
            <a:endParaRPr lang="es-ES" sz="3600" dirty="0"/>
          </a:p>
        </p:txBody>
      </p:sp>
    </p:spTree>
    <p:extLst>
      <p:ext uri="{BB962C8B-B14F-4D97-AF65-F5344CB8AC3E}">
        <p14:creationId xmlns:p14="http://schemas.microsoft.com/office/powerpoint/2010/main" val="130412143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2688</TotalTime>
  <Words>3081</Words>
  <Application>Microsoft Macintosh PowerPoint</Application>
  <PresentationFormat>Presentación en pantalla (4:3)</PresentationFormat>
  <Paragraphs>238</Paragraphs>
  <Slides>93</Slides>
  <Notes>5</Notes>
  <HiddenSlides>0</HiddenSlides>
  <MMClips>0</MMClips>
  <ScaleCrop>false</ScaleCrop>
  <HeadingPairs>
    <vt:vector size="4" baseType="variant">
      <vt:variant>
        <vt:lpstr>Tema</vt:lpstr>
      </vt:variant>
      <vt:variant>
        <vt:i4>1</vt:i4>
      </vt:variant>
      <vt:variant>
        <vt:lpstr>Títulos de diapositiva</vt:lpstr>
      </vt:variant>
      <vt:variant>
        <vt:i4>93</vt:i4>
      </vt:variant>
    </vt:vector>
  </HeadingPairs>
  <TitlesOfParts>
    <vt:vector size="94" baseType="lpstr">
      <vt:lpstr>Tema de Office</vt:lpstr>
      <vt:lpstr>El movimiento profesional por la transparencia</vt:lpstr>
      <vt:lpstr>Mensaje facebook</vt:lpstr>
      <vt:lpstr>Salvaguardas habituales Small Science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1- PREVENCIÓN</vt:lpstr>
      <vt:lpstr>Presentación de PowerPoint</vt:lpstr>
      <vt:lpstr>PREVENCIÓN</vt:lpstr>
      <vt:lpstr>Presentación de PowerPoint</vt:lpstr>
      <vt:lpstr>PREVENCIÓN</vt:lpstr>
      <vt:lpstr>Presentación de PowerPoint</vt:lpstr>
      <vt:lpstr>2- DECLARACIÓN</vt:lpstr>
      <vt:lpstr>Presentación de PowerPoint</vt:lpstr>
      <vt:lpstr>Presentación de PowerPoint</vt:lpstr>
      <vt:lpstr>Presentación de PowerPoint</vt:lpstr>
      <vt:lpstr>Presentación de PowerPoint</vt:lpstr>
      <vt:lpstr>Presentación de PowerPoint</vt:lpstr>
      <vt:lpstr>4- SANCIÓN Y RESTITUCIÓN</vt:lpstr>
      <vt:lpstr>CONCLUSIONES 1</vt:lpstr>
      <vt:lpstr>Presentación de PowerPoint</vt:lpstr>
      <vt:lpstr>CONCLUSIONES 2</vt:lpstr>
      <vt:lpstr>Presentación de PowerPoint</vt:lpstr>
      <vt:lpstr>Walter Benjamín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Valores democráticos para un buen gobierno del conocimiento y la innovación</vt:lpstr>
      <vt:lpstr>Nuevo Movimiento Social por la Sanidad Salud Pública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4- SANCIÓN Y RESTITUCIÓN</vt:lpstr>
      <vt:lpstr>4- SANCIÓN Y RESTITUCIÓN</vt:lpstr>
      <vt:lpstr>4- SANCIÓN Y RESTITUCIÓN</vt:lpstr>
      <vt:lpstr>Presentación de PowerPoint</vt:lpstr>
      <vt:lpstr>Presentación de PowerPoint</vt:lpstr>
      <vt:lpstr>Presentación de PowerPoint</vt:lpstr>
      <vt:lpstr>Presentación de PowerPoint</vt:lpstr>
      <vt:lpstr>Presentación de PowerPoint</vt:lpstr>
    </vt:vector>
  </TitlesOfParts>
  <Company>abeljaime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movimiento profesional por la transparencia: la crisis de la ciencia biomédica</dc:title>
  <dc:creator>abel jaime novoa jurado</dc:creator>
  <cp:lastModifiedBy>Usuario de Microsoft Office</cp:lastModifiedBy>
  <cp:revision>95</cp:revision>
  <dcterms:created xsi:type="dcterms:W3CDTF">2018-10-19T16:25:51Z</dcterms:created>
  <dcterms:modified xsi:type="dcterms:W3CDTF">2018-10-24T12:39:49Z</dcterms:modified>
</cp:coreProperties>
</file>